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
      <p:font typeface="EB Garamond SemiBold"/>
      <p:regular r:id="rId35"/>
      <p:bold r:id="rId36"/>
      <p:italic r:id="rId37"/>
      <p:boldItalic r:id="rId38"/>
    </p:embeddedFont>
    <p:embeddedFont>
      <p:font typeface="Barlow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Bold-bold.fntdata"/><Relationship Id="rId20" Type="http://schemas.openxmlformats.org/officeDocument/2006/relationships/slide" Target="slides/slide13.xml"/><Relationship Id="rId42" Type="http://schemas.openxmlformats.org/officeDocument/2006/relationships/font" Target="fonts/BarlowSemiBold-boldItalic.fntdata"/><Relationship Id="rId41" Type="http://schemas.openxmlformats.org/officeDocument/2006/relationships/font" Target="fonts/BarlowSemi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4.xml"/><Relationship Id="rId33" Type="http://schemas.openxmlformats.org/officeDocument/2006/relationships/font" Target="fonts/Lato-italic.fntdata"/><Relationship Id="rId10" Type="http://schemas.openxmlformats.org/officeDocument/2006/relationships/slide" Target="slides/slide3.xml"/><Relationship Id="rId32" Type="http://schemas.openxmlformats.org/officeDocument/2006/relationships/font" Target="fonts/Lato-bold.fntdata"/><Relationship Id="rId13" Type="http://schemas.openxmlformats.org/officeDocument/2006/relationships/slide" Target="slides/slide6.xml"/><Relationship Id="rId35" Type="http://schemas.openxmlformats.org/officeDocument/2006/relationships/font" Target="fonts/EBGaramondSemiBold-regular.fntdata"/><Relationship Id="rId12" Type="http://schemas.openxmlformats.org/officeDocument/2006/relationships/slide" Target="slides/slide5.xml"/><Relationship Id="rId34" Type="http://schemas.openxmlformats.org/officeDocument/2006/relationships/font" Target="fonts/Lato-boldItalic.fntdata"/><Relationship Id="rId15" Type="http://schemas.openxmlformats.org/officeDocument/2006/relationships/slide" Target="slides/slide8.xml"/><Relationship Id="rId37" Type="http://schemas.openxmlformats.org/officeDocument/2006/relationships/font" Target="fonts/EBGaramondSemiBold-italic.fntdata"/><Relationship Id="rId14" Type="http://schemas.openxmlformats.org/officeDocument/2006/relationships/slide" Target="slides/slide7.xml"/><Relationship Id="rId36" Type="http://schemas.openxmlformats.org/officeDocument/2006/relationships/font" Target="fonts/EBGaramondSemiBold-bold.fntdata"/><Relationship Id="rId17" Type="http://schemas.openxmlformats.org/officeDocument/2006/relationships/slide" Target="slides/slide10.xml"/><Relationship Id="rId39" Type="http://schemas.openxmlformats.org/officeDocument/2006/relationships/font" Target="fonts/BarlowSemiBold-regular.fntdata"/><Relationship Id="rId16" Type="http://schemas.openxmlformats.org/officeDocument/2006/relationships/slide" Target="slides/slide9.xml"/><Relationship Id="rId38" Type="http://schemas.openxmlformats.org/officeDocument/2006/relationships/font" Target="fonts/EBGaramondSemiBold-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5d3a28fe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5d3a28fe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22e004829e_2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22e004829e_2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22e004829e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222e004829e_2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22e004829e_2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22e004829e_2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47e7b99fe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247e7b99fe5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7e7b99fe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247e7b99fe5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47e7b99fe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47e7b99fe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22e004829e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222e004829e_2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22e004829e_2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222e004829e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22e004829e_2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222e004829e_2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505cb83e93_3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505cb83e93_3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22e004829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222e004829e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22e004829e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222e004829e_2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22e004829e_2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222e004829e_2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2e004829e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22e004829e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22e004829e_2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22e004829e_2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22e004829e_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222e004829e_2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22e004829e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222e004829e_2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25060cda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225060cda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pic>
        <p:nvPicPr>
          <p:cNvPr descr="offset_comp_406605.jpg" id="55" name="Google Shape;5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56" name="Google Shape;56;p14"/>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57" name="Google Shape;57;p1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58" name="Google Shape;58;p1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62" name="Shape 62"/>
        <p:cNvGrpSpPr/>
        <p:nvPr/>
      </p:nvGrpSpPr>
      <p:grpSpPr>
        <a:xfrm>
          <a:off x="0" y="0"/>
          <a:ext cx="0" cy="0"/>
          <a:chOff x="0" y="0"/>
          <a:chExt cx="0" cy="0"/>
        </a:xfrm>
      </p:grpSpPr>
      <p:grpSp>
        <p:nvGrpSpPr>
          <p:cNvPr id="63" name="Google Shape;63;p15"/>
          <p:cNvGrpSpPr/>
          <p:nvPr/>
        </p:nvGrpSpPr>
        <p:grpSpPr>
          <a:xfrm>
            <a:off x="4406400" y="0"/>
            <a:ext cx="4737600" cy="5143065"/>
            <a:chOff x="4406400" y="0"/>
            <a:chExt cx="4737600" cy="5143065"/>
          </a:xfrm>
        </p:grpSpPr>
        <p:sp>
          <p:nvSpPr>
            <p:cNvPr id="64" name="Google Shape;64;p1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16"/>
          <p:cNvGrpSpPr/>
          <p:nvPr/>
        </p:nvGrpSpPr>
        <p:grpSpPr>
          <a:xfrm>
            <a:off x="0" y="381001"/>
            <a:ext cx="1037850" cy="1016288"/>
            <a:chOff x="0" y="381001"/>
            <a:chExt cx="1037850" cy="1016288"/>
          </a:xfrm>
        </p:grpSpPr>
        <p:sp>
          <p:nvSpPr>
            <p:cNvPr id="90" name="Google Shape;90;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1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3" name="Google Shape;93;p1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1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 name="Google Shape;100;p17"/>
          <p:cNvGrpSpPr/>
          <p:nvPr/>
        </p:nvGrpSpPr>
        <p:grpSpPr>
          <a:xfrm>
            <a:off x="0" y="381001"/>
            <a:ext cx="1037850" cy="1016288"/>
            <a:chOff x="0" y="381001"/>
            <a:chExt cx="1037850" cy="1016288"/>
          </a:xfrm>
        </p:grpSpPr>
        <p:sp>
          <p:nvSpPr>
            <p:cNvPr id="101" name="Google Shape;101;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7"/>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4" name="Google Shape;104;p17"/>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05" name="Google Shape;105;p17"/>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6" name="Google Shape;10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07" name="Shape 107"/>
        <p:cNvGrpSpPr/>
        <p:nvPr/>
      </p:nvGrpSpPr>
      <p:grpSpPr>
        <a:xfrm>
          <a:off x="0" y="0"/>
          <a:ext cx="0" cy="0"/>
          <a:chOff x="0" y="0"/>
          <a:chExt cx="0" cy="0"/>
        </a:xfrm>
      </p:grpSpPr>
      <p:sp>
        <p:nvSpPr>
          <p:cNvPr id="108" name="Google Shape;108;p18"/>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9" name="Google Shape;109;p18"/>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18"/>
          <p:cNvGrpSpPr/>
          <p:nvPr/>
        </p:nvGrpSpPr>
        <p:grpSpPr>
          <a:xfrm>
            <a:off x="0" y="381001"/>
            <a:ext cx="1037850" cy="1016288"/>
            <a:chOff x="0" y="381001"/>
            <a:chExt cx="1037850" cy="1016288"/>
          </a:xfrm>
        </p:grpSpPr>
        <p:sp>
          <p:nvSpPr>
            <p:cNvPr id="115" name="Google Shape;115;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18"/>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18" name="Google Shape;11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8"/>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20" name="Shape 120"/>
        <p:cNvGrpSpPr/>
        <p:nvPr/>
      </p:nvGrpSpPr>
      <p:grpSpPr>
        <a:xfrm>
          <a:off x="0" y="0"/>
          <a:ext cx="0" cy="0"/>
          <a:chOff x="0" y="0"/>
          <a:chExt cx="0" cy="0"/>
        </a:xfrm>
      </p:grpSpPr>
      <p:sp>
        <p:nvSpPr>
          <p:cNvPr id="121" name="Google Shape;121;p19"/>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2" name="Google Shape;122;p19"/>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24" name="Google Shape;124;p1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19"/>
          <p:cNvGrpSpPr/>
          <p:nvPr/>
        </p:nvGrpSpPr>
        <p:grpSpPr>
          <a:xfrm>
            <a:off x="0" y="381001"/>
            <a:ext cx="1037850" cy="1016288"/>
            <a:chOff x="0" y="381001"/>
            <a:chExt cx="1037850" cy="1016288"/>
          </a:xfrm>
        </p:grpSpPr>
        <p:sp>
          <p:nvSpPr>
            <p:cNvPr id="129" name="Google Shape;12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1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32" name="Google Shape;13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3" name="Shape 133"/>
        <p:cNvGrpSpPr/>
        <p:nvPr/>
      </p:nvGrpSpPr>
      <p:grpSpPr>
        <a:xfrm>
          <a:off x="0" y="0"/>
          <a:ext cx="0" cy="0"/>
          <a:chOff x="0" y="0"/>
          <a:chExt cx="0" cy="0"/>
        </a:xfrm>
      </p:grpSpPr>
      <p:sp>
        <p:nvSpPr>
          <p:cNvPr id="134" name="Google Shape;134;p2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20"/>
          <p:cNvGrpSpPr/>
          <p:nvPr/>
        </p:nvGrpSpPr>
        <p:grpSpPr>
          <a:xfrm>
            <a:off x="0" y="381001"/>
            <a:ext cx="1037850" cy="1016288"/>
            <a:chOff x="0" y="381001"/>
            <a:chExt cx="1037850" cy="1016288"/>
          </a:xfrm>
        </p:grpSpPr>
        <p:sp>
          <p:nvSpPr>
            <p:cNvPr id="139" name="Google Shape;139;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2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2" name="Google Shape;142;p20"/>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3" name="Google Shape;14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44" name="Shape 144"/>
        <p:cNvGrpSpPr/>
        <p:nvPr/>
      </p:nvGrpSpPr>
      <p:grpSpPr>
        <a:xfrm>
          <a:off x="0" y="0"/>
          <a:ext cx="0" cy="0"/>
          <a:chOff x="0" y="0"/>
          <a:chExt cx="0" cy="0"/>
        </a:xfrm>
      </p:grpSpPr>
      <p:pic>
        <p:nvPicPr>
          <p:cNvPr descr="offset_comp_343059.jpg" id="145" name="Google Shape;145;p21"/>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146" name="Google Shape;146;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7" name="Google Shape;147;p21"/>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148" name="Google Shape;14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1">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1">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1">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1">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21"/>
          <p:cNvGrpSpPr/>
          <p:nvPr/>
        </p:nvGrpSpPr>
        <p:grpSpPr>
          <a:xfrm>
            <a:off x="0" y="381001"/>
            <a:ext cx="1037850" cy="1016288"/>
            <a:chOff x="0" y="381001"/>
            <a:chExt cx="1037850" cy="1016288"/>
          </a:xfrm>
        </p:grpSpPr>
        <p:sp>
          <p:nvSpPr>
            <p:cNvPr id="154" name="Google Shape;154;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2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 name="Google Shape;161;p22"/>
          <p:cNvGrpSpPr/>
          <p:nvPr/>
        </p:nvGrpSpPr>
        <p:grpSpPr>
          <a:xfrm>
            <a:off x="0" y="381001"/>
            <a:ext cx="1037850" cy="1016288"/>
            <a:chOff x="0" y="381001"/>
            <a:chExt cx="1037850" cy="1016288"/>
          </a:xfrm>
        </p:grpSpPr>
        <p:sp>
          <p:nvSpPr>
            <p:cNvPr id="162" name="Google Shape;162;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5" name="Google Shape;16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grpSp>
        <p:nvGrpSpPr>
          <p:cNvPr id="167" name="Google Shape;167;p23"/>
          <p:cNvGrpSpPr/>
          <p:nvPr/>
        </p:nvGrpSpPr>
        <p:grpSpPr>
          <a:xfrm>
            <a:off x="4406400" y="0"/>
            <a:ext cx="4737600" cy="5143065"/>
            <a:chOff x="4406400" y="0"/>
            <a:chExt cx="4737600" cy="5143065"/>
          </a:xfrm>
        </p:grpSpPr>
        <p:sp>
          <p:nvSpPr>
            <p:cNvPr id="168" name="Google Shape;168;p2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p23"/>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7" name="Google Shape;1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2" name="Shape 192"/>
        <p:cNvGrpSpPr/>
        <p:nvPr/>
      </p:nvGrpSpPr>
      <p:grpSpPr>
        <a:xfrm>
          <a:off x="0" y="0"/>
          <a:ext cx="0" cy="0"/>
          <a:chOff x="0" y="0"/>
          <a:chExt cx="0" cy="0"/>
        </a:xfrm>
      </p:grpSpPr>
      <p:sp>
        <p:nvSpPr>
          <p:cNvPr id="193" name="Google Shape;193;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 name="Google Shape;197;p24"/>
          <p:cNvGrpSpPr/>
          <p:nvPr/>
        </p:nvGrpSpPr>
        <p:grpSpPr>
          <a:xfrm>
            <a:off x="0" y="381001"/>
            <a:ext cx="1037850" cy="1016288"/>
            <a:chOff x="0" y="381001"/>
            <a:chExt cx="1037850" cy="1016288"/>
          </a:xfrm>
        </p:grpSpPr>
        <p:sp>
          <p:nvSpPr>
            <p:cNvPr id="198" name="Google Shape;198;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1" name="Google Shape;201;p24"/>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02" name="Google Shape;202;p24"/>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03" name="Google Shape;20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4" name="Shape 204"/>
        <p:cNvGrpSpPr/>
        <p:nvPr/>
      </p:nvGrpSpPr>
      <p:grpSpPr>
        <a:xfrm>
          <a:off x="0" y="0"/>
          <a:ext cx="0" cy="0"/>
          <a:chOff x="0" y="0"/>
          <a:chExt cx="0" cy="0"/>
        </a:xfrm>
      </p:grpSpPr>
      <p:sp>
        <p:nvSpPr>
          <p:cNvPr id="205" name="Google Shape;205;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 name="Google Shape;209;p25"/>
          <p:cNvGrpSpPr/>
          <p:nvPr/>
        </p:nvGrpSpPr>
        <p:grpSpPr>
          <a:xfrm>
            <a:off x="4406400" y="0"/>
            <a:ext cx="4737600" cy="5143500"/>
            <a:chOff x="4406400" y="0"/>
            <a:chExt cx="4737600" cy="5143500"/>
          </a:xfrm>
        </p:grpSpPr>
        <p:sp>
          <p:nvSpPr>
            <p:cNvPr id="210" name="Google Shape;210;p25"/>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5"/>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5"/>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5"/>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5"/>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5"/>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5"/>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5"/>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5"/>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5"/>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5"/>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5"/>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5"/>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5"/>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5"/>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5"/>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5"/>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5"/>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25"/>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9" name="Google Shape;2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0" name="Shape 230"/>
        <p:cNvGrpSpPr/>
        <p:nvPr/>
      </p:nvGrpSpPr>
      <p:grpSpPr>
        <a:xfrm>
          <a:off x="0" y="0"/>
          <a:ext cx="0" cy="0"/>
          <a:chOff x="0" y="0"/>
          <a:chExt cx="0" cy="0"/>
        </a:xfrm>
      </p:grpSpPr>
      <p:grpSp>
        <p:nvGrpSpPr>
          <p:cNvPr id="231" name="Google Shape;231;p26"/>
          <p:cNvGrpSpPr/>
          <p:nvPr/>
        </p:nvGrpSpPr>
        <p:grpSpPr>
          <a:xfrm>
            <a:off x="0" y="4128572"/>
            <a:ext cx="698925" cy="684657"/>
            <a:chOff x="0" y="3785672"/>
            <a:chExt cx="698925" cy="684657"/>
          </a:xfrm>
        </p:grpSpPr>
        <p:sp>
          <p:nvSpPr>
            <p:cNvPr id="232" name="Google Shape;232;p26"/>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6"/>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 name="Google Shape;234;p26"/>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235" name="Google Shape;23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2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0" name="Shape 240"/>
        <p:cNvGrpSpPr/>
        <p:nvPr/>
      </p:nvGrpSpPr>
      <p:grpSpPr>
        <a:xfrm>
          <a:off x="0" y="0"/>
          <a:ext cx="0" cy="0"/>
          <a:chOff x="0" y="0"/>
          <a:chExt cx="0" cy="0"/>
        </a:xfrm>
      </p:grpSpPr>
      <p:grpSp>
        <p:nvGrpSpPr>
          <p:cNvPr id="241" name="Google Shape;241;p27"/>
          <p:cNvGrpSpPr/>
          <p:nvPr/>
        </p:nvGrpSpPr>
        <p:grpSpPr>
          <a:xfrm>
            <a:off x="4406400" y="0"/>
            <a:ext cx="4737600" cy="5143065"/>
            <a:chOff x="4406400" y="0"/>
            <a:chExt cx="4737600" cy="5143065"/>
          </a:xfrm>
        </p:grpSpPr>
        <p:sp>
          <p:nvSpPr>
            <p:cNvPr id="242" name="Google Shape;242;p2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7"/>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7"/>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7"/>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7"/>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7"/>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7"/>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7"/>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7"/>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7"/>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7"/>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7"/>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27"/>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61" name="Google Shape;261;p27"/>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62" name="Google Shape;26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2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7" name="Shape 267"/>
        <p:cNvGrpSpPr/>
        <p:nvPr/>
      </p:nvGrpSpPr>
      <p:grpSpPr>
        <a:xfrm>
          <a:off x="0" y="0"/>
          <a:ext cx="0" cy="0"/>
          <a:chOff x="0" y="0"/>
          <a:chExt cx="0" cy="0"/>
        </a:xfrm>
      </p:grpSpPr>
      <p:sp>
        <p:nvSpPr>
          <p:cNvPr id="268" name="Google Shape;26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 name="Shape 273"/>
        <p:cNvGrpSpPr/>
        <p:nvPr/>
      </p:nvGrpSpPr>
      <p:grpSpPr>
        <a:xfrm>
          <a:off x="0" y="0"/>
          <a:ext cx="0" cy="0"/>
          <a:chOff x="0" y="0"/>
          <a:chExt cx="0" cy="0"/>
        </a:xfrm>
      </p:grpSpPr>
      <p:pic>
        <p:nvPicPr>
          <p:cNvPr descr="offset_comp_406605.jpg" id="274" name="Google Shape;274;p3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275" name="Google Shape;275;p30"/>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276" name="Google Shape;276;p30"/>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77" name="Google Shape;277;p30"/>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78" name="Google Shape;27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0"/>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0"/>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281" name="Shape 281"/>
        <p:cNvGrpSpPr/>
        <p:nvPr/>
      </p:nvGrpSpPr>
      <p:grpSpPr>
        <a:xfrm>
          <a:off x="0" y="0"/>
          <a:ext cx="0" cy="0"/>
          <a:chOff x="0" y="0"/>
          <a:chExt cx="0" cy="0"/>
        </a:xfrm>
      </p:grpSpPr>
      <p:grpSp>
        <p:nvGrpSpPr>
          <p:cNvPr id="282" name="Google Shape;282;p31"/>
          <p:cNvGrpSpPr/>
          <p:nvPr/>
        </p:nvGrpSpPr>
        <p:grpSpPr>
          <a:xfrm>
            <a:off x="4406400" y="0"/>
            <a:ext cx="4737600" cy="5143065"/>
            <a:chOff x="4406400" y="0"/>
            <a:chExt cx="4737600" cy="5143065"/>
          </a:xfrm>
        </p:grpSpPr>
        <p:sp>
          <p:nvSpPr>
            <p:cNvPr id="283" name="Google Shape;283;p31"/>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1"/>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1"/>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1"/>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1"/>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1"/>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1"/>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1"/>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1"/>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1"/>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1"/>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1"/>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1"/>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1"/>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1"/>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1"/>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1" name="Google Shape;30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3" name="Shape 303"/>
        <p:cNvGrpSpPr/>
        <p:nvPr/>
      </p:nvGrpSpPr>
      <p:grpSpPr>
        <a:xfrm>
          <a:off x="0" y="0"/>
          <a:ext cx="0" cy="0"/>
          <a:chOff x="0" y="0"/>
          <a:chExt cx="0" cy="0"/>
        </a:xfrm>
      </p:grpSpPr>
      <p:sp>
        <p:nvSpPr>
          <p:cNvPr id="304" name="Google Shape;304;p3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2">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2">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2">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 name="Google Shape;308;p32"/>
          <p:cNvGrpSpPr/>
          <p:nvPr/>
        </p:nvGrpSpPr>
        <p:grpSpPr>
          <a:xfrm>
            <a:off x="0" y="381001"/>
            <a:ext cx="1037850" cy="1016288"/>
            <a:chOff x="0" y="381001"/>
            <a:chExt cx="1037850" cy="1016288"/>
          </a:xfrm>
        </p:grpSpPr>
        <p:sp>
          <p:nvSpPr>
            <p:cNvPr id="309" name="Google Shape;309;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1" name="Google Shape;311;p3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2" name="Google Shape;312;p3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13" name="Google Shape;31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4" name="Shape 314"/>
        <p:cNvGrpSpPr/>
        <p:nvPr/>
      </p:nvGrpSpPr>
      <p:grpSpPr>
        <a:xfrm>
          <a:off x="0" y="0"/>
          <a:ext cx="0" cy="0"/>
          <a:chOff x="0" y="0"/>
          <a:chExt cx="0" cy="0"/>
        </a:xfrm>
      </p:grpSpPr>
      <p:sp>
        <p:nvSpPr>
          <p:cNvPr id="315" name="Google Shape;315;p3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3">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3">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3">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 name="Google Shape;319;p33"/>
          <p:cNvGrpSpPr/>
          <p:nvPr/>
        </p:nvGrpSpPr>
        <p:grpSpPr>
          <a:xfrm>
            <a:off x="0" y="381001"/>
            <a:ext cx="1037850" cy="1016288"/>
            <a:chOff x="0" y="381001"/>
            <a:chExt cx="1037850" cy="1016288"/>
          </a:xfrm>
        </p:grpSpPr>
        <p:sp>
          <p:nvSpPr>
            <p:cNvPr id="320" name="Google Shape;320;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 name="Google Shape;322;p33"/>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3" name="Google Shape;323;p33"/>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324" name="Google Shape;324;p33"/>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25" name="Google Shape;32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26" name="Shape 326"/>
        <p:cNvGrpSpPr/>
        <p:nvPr/>
      </p:nvGrpSpPr>
      <p:grpSpPr>
        <a:xfrm>
          <a:off x="0" y="0"/>
          <a:ext cx="0" cy="0"/>
          <a:chOff x="0" y="0"/>
          <a:chExt cx="0" cy="0"/>
        </a:xfrm>
      </p:grpSpPr>
      <p:sp>
        <p:nvSpPr>
          <p:cNvPr id="327" name="Google Shape;327;p34"/>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8" name="Google Shape;328;p34"/>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4">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4">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4">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 name="Google Shape;333;p34"/>
          <p:cNvGrpSpPr/>
          <p:nvPr/>
        </p:nvGrpSpPr>
        <p:grpSpPr>
          <a:xfrm>
            <a:off x="0" y="381001"/>
            <a:ext cx="1037850" cy="1016288"/>
            <a:chOff x="0" y="381001"/>
            <a:chExt cx="1037850" cy="1016288"/>
          </a:xfrm>
        </p:grpSpPr>
        <p:sp>
          <p:nvSpPr>
            <p:cNvPr id="334" name="Google Shape;334;p3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6" name="Google Shape;336;p34"/>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37" name="Google Shape;33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338" name="Google Shape;338;p34"/>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339" name="Shape 339"/>
        <p:cNvGrpSpPr/>
        <p:nvPr/>
      </p:nvGrpSpPr>
      <p:grpSpPr>
        <a:xfrm>
          <a:off x="0" y="0"/>
          <a:ext cx="0" cy="0"/>
          <a:chOff x="0" y="0"/>
          <a:chExt cx="0" cy="0"/>
        </a:xfrm>
      </p:grpSpPr>
      <p:sp>
        <p:nvSpPr>
          <p:cNvPr id="340" name="Google Shape;340;p35"/>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41" name="Google Shape;341;p3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5"/>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343" name="Google Shape;343;p3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5">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5">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5">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7" name="Google Shape;347;p35"/>
          <p:cNvGrpSpPr/>
          <p:nvPr/>
        </p:nvGrpSpPr>
        <p:grpSpPr>
          <a:xfrm>
            <a:off x="0" y="381001"/>
            <a:ext cx="1037850" cy="1016288"/>
            <a:chOff x="0" y="381001"/>
            <a:chExt cx="1037850" cy="1016288"/>
          </a:xfrm>
        </p:grpSpPr>
        <p:sp>
          <p:nvSpPr>
            <p:cNvPr id="348" name="Google Shape;348;p3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 name="Google Shape;350;p35"/>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51" name="Google Shape;35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2" name="Shape 352"/>
        <p:cNvGrpSpPr/>
        <p:nvPr/>
      </p:nvGrpSpPr>
      <p:grpSpPr>
        <a:xfrm>
          <a:off x="0" y="0"/>
          <a:ext cx="0" cy="0"/>
          <a:chOff x="0" y="0"/>
          <a:chExt cx="0" cy="0"/>
        </a:xfrm>
      </p:grpSpPr>
      <p:sp>
        <p:nvSpPr>
          <p:cNvPr id="353" name="Google Shape;353;p3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6">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6">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6">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7" name="Google Shape;357;p36"/>
          <p:cNvGrpSpPr/>
          <p:nvPr/>
        </p:nvGrpSpPr>
        <p:grpSpPr>
          <a:xfrm>
            <a:off x="0" y="381001"/>
            <a:ext cx="1037850" cy="1016288"/>
            <a:chOff x="0" y="381001"/>
            <a:chExt cx="1037850" cy="1016288"/>
          </a:xfrm>
        </p:grpSpPr>
        <p:sp>
          <p:nvSpPr>
            <p:cNvPr id="358" name="Google Shape;358;p3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 name="Google Shape;360;p36"/>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1" name="Google Shape;361;p36"/>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62" name="Google Shape;36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363" name="Shape 363"/>
        <p:cNvGrpSpPr/>
        <p:nvPr/>
      </p:nvGrpSpPr>
      <p:grpSpPr>
        <a:xfrm>
          <a:off x="0" y="0"/>
          <a:ext cx="0" cy="0"/>
          <a:chOff x="0" y="0"/>
          <a:chExt cx="0" cy="0"/>
        </a:xfrm>
      </p:grpSpPr>
      <p:pic>
        <p:nvPicPr>
          <p:cNvPr descr="offset_comp_343059.jpg" id="364" name="Google Shape;364;p37"/>
          <p:cNvPicPr preferRelativeResize="0"/>
          <p:nvPr/>
        </p:nvPicPr>
        <p:blipFill rotWithShape="1">
          <a:blip r:embed="rId2">
            <a:alphaModFix amt="80000"/>
          </a:blip>
          <a:srcRect b="25869" l="30474" r="30474" t="11954"/>
          <a:stretch/>
        </p:blipFill>
        <p:spPr>
          <a:xfrm rot="-5400000">
            <a:off x="113630" y="-105700"/>
            <a:ext cx="5142300" cy="5364300"/>
          </a:xfrm>
          <a:prstGeom prst="diagStripe">
            <a:avLst>
              <a:gd fmla="val 50343" name="adj"/>
            </a:avLst>
          </a:prstGeom>
          <a:noFill/>
          <a:ln>
            <a:noFill/>
          </a:ln>
        </p:spPr>
      </p:pic>
      <p:sp>
        <p:nvSpPr>
          <p:cNvPr id="365" name="Google Shape;365;p3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6" name="Google Shape;366;p37"/>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367" name="Google Shape;36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3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7">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7">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7">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37"/>
          <p:cNvGrpSpPr/>
          <p:nvPr/>
        </p:nvGrpSpPr>
        <p:grpSpPr>
          <a:xfrm>
            <a:off x="0" y="381001"/>
            <a:ext cx="1037850" cy="1016288"/>
            <a:chOff x="0" y="381001"/>
            <a:chExt cx="1037850" cy="1016288"/>
          </a:xfrm>
        </p:grpSpPr>
        <p:sp>
          <p:nvSpPr>
            <p:cNvPr id="373" name="Google Shape;373;p3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5" name="Shape 375"/>
        <p:cNvGrpSpPr/>
        <p:nvPr/>
      </p:nvGrpSpPr>
      <p:grpSpPr>
        <a:xfrm>
          <a:off x="0" y="0"/>
          <a:ext cx="0" cy="0"/>
          <a:chOff x="0" y="0"/>
          <a:chExt cx="0" cy="0"/>
        </a:xfrm>
      </p:grpSpPr>
      <p:sp>
        <p:nvSpPr>
          <p:cNvPr id="376" name="Google Shape;376;p3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8">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8">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8">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0" name="Google Shape;380;p38"/>
          <p:cNvGrpSpPr/>
          <p:nvPr/>
        </p:nvGrpSpPr>
        <p:grpSpPr>
          <a:xfrm>
            <a:off x="0" y="381001"/>
            <a:ext cx="1037850" cy="1016288"/>
            <a:chOff x="0" y="381001"/>
            <a:chExt cx="1037850" cy="1016288"/>
          </a:xfrm>
        </p:grpSpPr>
        <p:sp>
          <p:nvSpPr>
            <p:cNvPr id="381" name="Google Shape;381;p3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 name="Google Shape;383;p3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4" name="Google Shape;38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5" name="Shape 385"/>
        <p:cNvGrpSpPr/>
        <p:nvPr/>
      </p:nvGrpSpPr>
      <p:grpSpPr>
        <a:xfrm>
          <a:off x="0" y="0"/>
          <a:ext cx="0" cy="0"/>
          <a:chOff x="0" y="0"/>
          <a:chExt cx="0" cy="0"/>
        </a:xfrm>
      </p:grpSpPr>
      <p:grpSp>
        <p:nvGrpSpPr>
          <p:cNvPr id="386" name="Google Shape;386;p39"/>
          <p:cNvGrpSpPr/>
          <p:nvPr/>
        </p:nvGrpSpPr>
        <p:grpSpPr>
          <a:xfrm>
            <a:off x="4406400" y="0"/>
            <a:ext cx="4737600" cy="5143065"/>
            <a:chOff x="4406400" y="0"/>
            <a:chExt cx="4737600" cy="5143065"/>
          </a:xfrm>
        </p:grpSpPr>
        <p:sp>
          <p:nvSpPr>
            <p:cNvPr id="387" name="Google Shape;387;p39"/>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9"/>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9"/>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9"/>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9"/>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9"/>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9"/>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9"/>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9"/>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9"/>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9"/>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9"/>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9"/>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9"/>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9"/>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9"/>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 name="Google Shape;405;p39"/>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6" name="Google Shape;40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407" name="Google Shape;407;p3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9">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9">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1" name="Shape 411"/>
        <p:cNvGrpSpPr/>
        <p:nvPr/>
      </p:nvGrpSpPr>
      <p:grpSpPr>
        <a:xfrm>
          <a:off x="0" y="0"/>
          <a:ext cx="0" cy="0"/>
          <a:chOff x="0" y="0"/>
          <a:chExt cx="0" cy="0"/>
        </a:xfrm>
      </p:grpSpPr>
      <p:sp>
        <p:nvSpPr>
          <p:cNvPr id="412" name="Google Shape;412;p4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0">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0">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0">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40"/>
          <p:cNvGrpSpPr/>
          <p:nvPr/>
        </p:nvGrpSpPr>
        <p:grpSpPr>
          <a:xfrm>
            <a:off x="0" y="381001"/>
            <a:ext cx="1037850" cy="1016288"/>
            <a:chOff x="0" y="381001"/>
            <a:chExt cx="1037850" cy="1016288"/>
          </a:xfrm>
        </p:grpSpPr>
        <p:sp>
          <p:nvSpPr>
            <p:cNvPr id="417" name="Google Shape;417;p4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4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0" name="Google Shape;420;p40"/>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21" name="Google Shape;421;p40"/>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22" name="Google Shape;42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3" name="Shape 423"/>
        <p:cNvGrpSpPr/>
        <p:nvPr/>
      </p:nvGrpSpPr>
      <p:grpSpPr>
        <a:xfrm>
          <a:off x="0" y="0"/>
          <a:ext cx="0" cy="0"/>
          <a:chOff x="0" y="0"/>
          <a:chExt cx="0" cy="0"/>
        </a:xfrm>
      </p:grpSpPr>
      <p:sp>
        <p:nvSpPr>
          <p:cNvPr id="424" name="Google Shape;424;p4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1">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1">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1">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8" name="Google Shape;428;p41"/>
          <p:cNvGrpSpPr/>
          <p:nvPr/>
        </p:nvGrpSpPr>
        <p:grpSpPr>
          <a:xfrm>
            <a:off x="4406400" y="0"/>
            <a:ext cx="4737600" cy="5143500"/>
            <a:chOff x="4406400" y="0"/>
            <a:chExt cx="4737600" cy="5143500"/>
          </a:xfrm>
        </p:grpSpPr>
        <p:sp>
          <p:nvSpPr>
            <p:cNvPr id="429" name="Google Shape;429;p41"/>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1"/>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1"/>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1"/>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1"/>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1"/>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1"/>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1"/>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1"/>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1"/>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1"/>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1"/>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1"/>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1"/>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1"/>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1"/>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 name="Google Shape;447;p41"/>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8" name="Google Shape;44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9" name="Shape 449"/>
        <p:cNvGrpSpPr/>
        <p:nvPr/>
      </p:nvGrpSpPr>
      <p:grpSpPr>
        <a:xfrm>
          <a:off x="0" y="0"/>
          <a:ext cx="0" cy="0"/>
          <a:chOff x="0" y="0"/>
          <a:chExt cx="0" cy="0"/>
        </a:xfrm>
      </p:grpSpPr>
      <p:grpSp>
        <p:nvGrpSpPr>
          <p:cNvPr id="450" name="Google Shape;450;p42"/>
          <p:cNvGrpSpPr/>
          <p:nvPr/>
        </p:nvGrpSpPr>
        <p:grpSpPr>
          <a:xfrm>
            <a:off x="0" y="4128572"/>
            <a:ext cx="698925" cy="684657"/>
            <a:chOff x="0" y="3785672"/>
            <a:chExt cx="698925" cy="684657"/>
          </a:xfrm>
        </p:grpSpPr>
        <p:sp>
          <p:nvSpPr>
            <p:cNvPr id="451" name="Google Shape;451;p42"/>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2"/>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3" name="Google Shape;453;p42"/>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454" name="Google Shape;45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455" name="Google Shape;455;p4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2">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2">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2">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9" name="Shape 459"/>
        <p:cNvGrpSpPr/>
        <p:nvPr/>
      </p:nvGrpSpPr>
      <p:grpSpPr>
        <a:xfrm>
          <a:off x="0" y="0"/>
          <a:ext cx="0" cy="0"/>
          <a:chOff x="0" y="0"/>
          <a:chExt cx="0" cy="0"/>
        </a:xfrm>
      </p:grpSpPr>
      <p:grpSp>
        <p:nvGrpSpPr>
          <p:cNvPr id="460" name="Google Shape;460;p43"/>
          <p:cNvGrpSpPr/>
          <p:nvPr/>
        </p:nvGrpSpPr>
        <p:grpSpPr>
          <a:xfrm>
            <a:off x="4406400" y="0"/>
            <a:ext cx="4737600" cy="5143065"/>
            <a:chOff x="4406400" y="0"/>
            <a:chExt cx="4737600" cy="5143065"/>
          </a:xfrm>
        </p:grpSpPr>
        <p:sp>
          <p:nvSpPr>
            <p:cNvPr id="461" name="Google Shape;461;p43"/>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3"/>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3"/>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3"/>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3"/>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3"/>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3"/>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3"/>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3"/>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3"/>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3"/>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3"/>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3"/>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3"/>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3"/>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3"/>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43"/>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480" name="Google Shape;480;p43"/>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81" name="Google Shape;48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4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3">
            <a:hlinkClick/>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3">
            <a:hlinkClick/>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3">
            <a:hlinkClick/>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6" name="Shape 486"/>
        <p:cNvGrpSpPr/>
        <p:nvPr/>
      </p:nvGrpSpPr>
      <p:grpSpPr>
        <a:xfrm>
          <a:off x="0" y="0"/>
          <a:ext cx="0" cy="0"/>
          <a:chOff x="0" y="0"/>
          <a:chExt cx="0" cy="0"/>
        </a:xfrm>
      </p:grpSpPr>
      <p:sp>
        <p:nvSpPr>
          <p:cNvPr id="487" name="Google Shape;48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6" Type="http://schemas.openxmlformats.org/officeDocument/2006/relationships/theme" Target="../theme/theme2.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36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052543"/>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mc:AlternateContent>
    <mc:Choice Requires="p14">
      <p:transition spd="slow" p14:dur="36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052543"/>
        </a:solidFill>
      </p:bgPr>
    </p:bg>
    <p:spTree>
      <p:nvGrpSpPr>
        <p:cNvPr id="269" name="Shape 269"/>
        <p:cNvGrpSpPr/>
        <p:nvPr/>
      </p:nvGrpSpPr>
      <p:grpSpPr>
        <a:xfrm>
          <a:off x="0" y="0"/>
          <a:ext cx="0" cy="0"/>
          <a:chOff x="0" y="0"/>
          <a:chExt cx="0" cy="0"/>
        </a:xfrm>
      </p:grpSpPr>
      <p:sp>
        <p:nvSpPr>
          <p:cNvPr id="270" name="Google Shape;27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271" name="Google Shape;271;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272" name="Google Shape;27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mc:AlternateContent>
    <mc:Choice Requires="p14">
      <p:transition spd="slow" p14:dur="36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4.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lastminuteengineers.com/electronics/arduino-projects/" TargetMode="External"/><Relationship Id="rId4" Type="http://schemas.openxmlformats.org/officeDocument/2006/relationships/hyperlink" Target="https://learn.sparkfun.com/tutorials/what-is-an-arduino/all" TargetMode="External"/><Relationship Id="rId5" Type="http://schemas.openxmlformats.org/officeDocument/2006/relationships/hyperlink" Target="https://www.electronicwings.com/arduino/sim900a-gsm-module-interfacing-with-arduino-un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2.jpg"/><Relationship Id="rId5"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5"/>
          <p:cNvSpPr txBox="1"/>
          <p:nvPr>
            <p:ph type="ctrTitle"/>
          </p:nvPr>
        </p:nvSpPr>
        <p:spPr>
          <a:xfrm>
            <a:off x="3665500" y="1959300"/>
            <a:ext cx="5017500" cy="157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sz="2500">
                <a:latin typeface="Georgia"/>
                <a:ea typeface="Georgia"/>
                <a:cs typeface="Georgia"/>
                <a:sym typeface="Georgia"/>
              </a:rPr>
              <a:t>FIRE AND SMOKE ALARM </a:t>
            </a:r>
            <a:r>
              <a:rPr lang="en" sz="2500">
                <a:latin typeface="Georgia"/>
                <a:ea typeface="Georgia"/>
                <a:cs typeface="Georgia"/>
                <a:sym typeface="Georgia"/>
              </a:rPr>
              <a:t>SYSTEM </a:t>
            </a:r>
            <a:endParaRPr sz="2500">
              <a:latin typeface="Georgia"/>
              <a:ea typeface="Georgia"/>
              <a:cs typeface="Georgia"/>
              <a:sym typeface="Georgia"/>
            </a:endParaRPr>
          </a:p>
          <a:p>
            <a:pPr indent="0" lvl="0" marL="0" rtl="0" algn="ctr">
              <a:lnSpc>
                <a:spcPct val="100000"/>
              </a:lnSpc>
              <a:spcBef>
                <a:spcPts val="0"/>
              </a:spcBef>
              <a:spcAft>
                <a:spcPts val="0"/>
              </a:spcAft>
              <a:buSzPts val="4000"/>
              <a:buNone/>
            </a:pPr>
            <a:r>
              <a:rPr lang="en" sz="2500">
                <a:latin typeface="Georgia"/>
                <a:ea typeface="Georgia"/>
                <a:cs typeface="Georgia"/>
                <a:sym typeface="Georgia"/>
              </a:rPr>
              <a:t>WITH CALL AND SMS ALERT</a:t>
            </a:r>
            <a:endParaRPr sz="2500">
              <a:latin typeface="Georgia"/>
              <a:ea typeface="Georgia"/>
              <a:cs typeface="Georgia"/>
              <a:sym typeface="Georgia"/>
            </a:endParaRPr>
          </a:p>
        </p:txBody>
      </p:sp>
      <p:sp>
        <p:nvSpPr>
          <p:cNvPr id="493" name="Google Shape;493;p45"/>
          <p:cNvSpPr txBox="1"/>
          <p:nvPr>
            <p:ph idx="1" type="subTitle"/>
          </p:nvPr>
        </p:nvSpPr>
        <p:spPr>
          <a:xfrm>
            <a:off x="4799700" y="4235400"/>
            <a:ext cx="4139700" cy="50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latin typeface="EB Garamond SemiBold"/>
                <a:ea typeface="EB Garamond SemiBold"/>
                <a:cs typeface="EB Garamond SemiBold"/>
                <a:sym typeface="EB Garamond SemiBold"/>
              </a:rPr>
              <a:t>MAHARAJA MANINDRA CHANDRA COLLEGE</a:t>
            </a:r>
            <a:endParaRPr sz="600">
              <a:latin typeface="EB Garamond SemiBold"/>
              <a:ea typeface="EB Garamond SemiBold"/>
              <a:cs typeface="EB Garamond SemiBold"/>
              <a:sym typeface="EB Garamond SemiBold"/>
            </a:endParaRPr>
          </a:p>
        </p:txBody>
      </p:sp>
      <p:sp>
        <p:nvSpPr>
          <p:cNvPr id="494" name="Google Shape;494;p45"/>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1</a:t>
            </a:r>
            <a:endParaRPr b="1" sz="1100">
              <a:solidFill>
                <a:schemeClr val="lt1"/>
              </a:solidFill>
              <a:latin typeface="Lato"/>
              <a:ea typeface="Lato"/>
              <a:cs typeface="Lato"/>
              <a:sym typeface="Lato"/>
            </a:endParaRPr>
          </a:p>
        </p:txBody>
      </p:sp>
    </p:spTree>
  </p:cSld>
  <p:clrMapOvr>
    <a:masterClrMapping/>
  </p:clrMapOvr>
  <mc:AlternateContent>
    <mc:Choice Requires="p14">
      <p:transition spd="slow" p14:dur="3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4"/>
          <p:cNvSpPr txBox="1"/>
          <p:nvPr>
            <p:ph type="title"/>
          </p:nvPr>
        </p:nvSpPr>
        <p:spPr>
          <a:xfrm>
            <a:off x="1297500" y="702925"/>
            <a:ext cx="6926100" cy="54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Software Components</a:t>
            </a:r>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t/>
            </a:r>
            <a:endParaRPr/>
          </a:p>
        </p:txBody>
      </p:sp>
      <p:sp>
        <p:nvSpPr>
          <p:cNvPr id="603" name="Google Shape;603;p54"/>
          <p:cNvSpPr txBox="1"/>
          <p:nvPr>
            <p:ph idx="2" type="body"/>
          </p:nvPr>
        </p:nvSpPr>
        <p:spPr>
          <a:xfrm>
            <a:off x="1297500" y="1848700"/>
            <a:ext cx="3030600" cy="239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sz="1400"/>
              <a:t>The Arduino IDE is an open-source software, which is used to write and upload code to the Arduino boards. . It connects to the Arduino hardware to upload programs communicate with them by uploading code to the IDE.</a:t>
            </a:r>
            <a:endParaRPr sz="1400"/>
          </a:p>
          <a:p>
            <a:pPr indent="0" lvl="0" marL="0" rtl="0" algn="just">
              <a:lnSpc>
                <a:spcPct val="115000"/>
              </a:lnSpc>
              <a:spcBef>
                <a:spcPts val="1200"/>
              </a:spcBef>
              <a:spcAft>
                <a:spcPts val="0"/>
              </a:spcAft>
              <a:buSzPts val="1300"/>
              <a:buNone/>
            </a:pPr>
            <a:r>
              <a:t/>
            </a:r>
            <a:endParaRPr sz="1400"/>
          </a:p>
          <a:p>
            <a:pPr indent="0" lvl="0" marL="0" rtl="0" algn="just">
              <a:lnSpc>
                <a:spcPct val="115000"/>
              </a:lnSpc>
              <a:spcBef>
                <a:spcPts val="1200"/>
              </a:spcBef>
              <a:spcAft>
                <a:spcPts val="1200"/>
              </a:spcAft>
              <a:buSzPts val="1300"/>
              <a:buNone/>
            </a:pPr>
            <a:r>
              <a:t/>
            </a:r>
            <a:endParaRPr sz="1400"/>
          </a:p>
        </p:txBody>
      </p:sp>
      <p:grpSp>
        <p:nvGrpSpPr>
          <p:cNvPr id="604" name="Google Shape;604;p54"/>
          <p:cNvGrpSpPr/>
          <p:nvPr/>
        </p:nvGrpSpPr>
        <p:grpSpPr>
          <a:xfrm>
            <a:off x="4992788" y="1656777"/>
            <a:ext cx="3462484" cy="2672600"/>
            <a:chOff x="3553042" y="1657806"/>
            <a:chExt cx="3461100" cy="2671532"/>
          </a:xfrm>
        </p:grpSpPr>
        <p:sp>
          <p:nvSpPr>
            <p:cNvPr id="605" name="Google Shape;605;p5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13" name="Google Shape;613;p54"/>
          <p:cNvPicPr preferRelativeResize="0"/>
          <p:nvPr/>
        </p:nvPicPr>
        <p:blipFill rotWithShape="1">
          <a:blip r:embed="rId3">
            <a:alphaModFix/>
          </a:blip>
          <a:srcRect b="4768" l="0" r="0" t="6104"/>
          <a:stretch/>
        </p:blipFill>
        <p:spPr>
          <a:xfrm>
            <a:off x="5045844" y="1713874"/>
            <a:ext cx="3356400" cy="1912500"/>
          </a:xfrm>
          <a:prstGeom prst="rect">
            <a:avLst/>
          </a:prstGeom>
          <a:noFill/>
          <a:ln>
            <a:noFill/>
          </a:ln>
        </p:spPr>
      </p:pic>
      <p:sp>
        <p:nvSpPr>
          <p:cNvPr id="614" name="Google Shape;614;p54"/>
          <p:cNvSpPr txBox="1"/>
          <p:nvPr/>
        </p:nvSpPr>
        <p:spPr>
          <a:xfrm>
            <a:off x="1184825" y="1387000"/>
            <a:ext cx="77391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lt1"/>
              </a:buClr>
              <a:buSzPts val="1800"/>
              <a:buFont typeface="Montserrat"/>
              <a:buChar char="●"/>
            </a:pPr>
            <a:r>
              <a:rPr b="0" i="0" lang="en" sz="1800" u="none" cap="none" strike="noStrike">
                <a:solidFill>
                  <a:schemeClr val="lt1"/>
                </a:solidFill>
                <a:latin typeface="Montserrat"/>
                <a:ea typeface="Montserrat"/>
                <a:cs typeface="Montserrat"/>
                <a:sym typeface="Montserrat"/>
              </a:rPr>
              <a:t>ARDUINO IDE -</a:t>
            </a:r>
            <a:endParaRPr b="0" i="0" sz="1800" u="none" cap="none" strike="noStrike">
              <a:solidFill>
                <a:schemeClr val="lt1"/>
              </a:solidFill>
              <a:latin typeface="Montserrat"/>
              <a:ea typeface="Montserrat"/>
              <a:cs typeface="Montserrat"/>
              <a:sym typeface="Montserrat"/>
            </a:endParaRPr>
          </a:p>
        </p:txBody>
      </p:sp>
      <p:sp>
        <p:nvSpPr>
          <p:cNvPr id="615" name="Google Shape;615;p54"/>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10</a:t>
            </a:r>
            <a:endParaRPr b="1" sz="11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5"/>
          <p:cNvSpPr txBox="1"/>
          <p:nvPr>
            <p:ph type="title"/>
          </p:nvPr>
        </p:nvSpPr>
        <p:spPr>
          <a:xfrm>
            <a:off x="1279300" y="50630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2400"/>
              <a:buNone/>
            </a:pPr>
            <a:r>
              <a:rPr lang="en"/>
              <a:t>Flow Chart</a:t>
            </a:r>
            <a:endParaRPr/>
          </a:p>
        </p:txBody>
      </p:sp>
      <p:sp>
        <p:nvSpPr>
          <p:cNvPr id="621" name="Google Shape;621;p55"/>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chemeClr val="lt1"/>
                </a:solidFill>
                <a:latin typeface="Lato"/>
                <a:ea typeface="Lato"/>
                <a:cs typeface="Lato"/>
                <a:sym typeface="Lato"/>
              </a:rPr>
              <a:t>Lorem Ipsum</a:t>
            </a:r>
            <a:endParaRPr b="0" i="0" sz="800" u="none" cap="none" strike="noStrike">
              <a:solidFill>
                <a:schemeClr val="lt1"/>
              </a:solidFill>
              <a:latin typeface="Lato"/>
              <a:ea typeface="Lato"/>
              <a:cs typeface="Lato"/>
              <a:sym typeface="Lato"/>
            </a:endParaRPr>
          </a:p>
        </p:txBody>
      </p:sp>
      <p:pic>
        <p:nvPicPr>
          <p:cNvPr id="622" name="Google Shape;622;p55"/>
          <p:cNvPicPr preferRelativeResize="0"/>
          <p:nvPr/>
        </p:nvPicPr>
        <p:blipFill rotWithShape="1">
          <a:blip r:embed="rId3">
            <a:alphaModFix/>
          </a:blip>
          <a:srcRect b="0" l="10542" r="10542" t="0"/>
          <a:stretch/>
        </p:blipFill>
        <p:spPr>
          <a:xfrm flipH="1">
            <a:off x="6246000" y="2451892"/>
            <a:ext cx="2898000" cy="2691600"/>
          </a:xfrm>
          <a:prstGeom prst="rtTriangle">
            <a:avLst/>
          </a:prstGeom>
          <a:noFill/>
          <a:ln>
            <a:noFill/>
          </a:ln>
        </p:spPr>
      </p:pic>
      <p:pic>
        <p:nvPicPr>
          <p:cNvPr id="623" name="Google Shape;623;p55"/>
          <p:cNvPicPr preferRelativeResize="0"/>
          <p:nvPr/>
        </p:nvPicPr>
        <p:blipFill rotWithShape="1">
          <a:blip r:embed="rId4">
            <a:alphaModFix/>
          </a:blip>
          <a:srcRect b="0" l="0" r="0" t="0"/>
          <a:stretch/>
        </p:blipFill>
        <p:spPr>
          <a:xfrm>
            <a:off x="2660450" y="1104800"/>
            <a:ext cx="4078875" cy="3822700"/>
          </a:xfrm>
          <a:prstGeom prst="rect">
            <a:avLst/>
          </a:prstGeom>
          <a:noFill/>
          <a:ln>
            <a:noFill/>
          </a:ln>
        </p:spPr>
      </p:pic>
      <p:sp>
        <p:nvSpPr>
          <p:cNvPr id="624" name="Google Shape;624;p55"/>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11</a:t>
            </a:r>
            <a:endParaRPr b="1" sz="11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6"/>
          <p:cNvSpPr txBox="1"/>
          <p:nvPr>
            <p:ph type="title"/>
          </p:nvPr>
        </p:nvSpPr>
        <p:spPr>
          <a:xfrm>
            <a:off x="3265150" y="2098169"/>
            <a:ext cx="3333300" cy="14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grpSp>
        <p:nvGrpSpPr>
          <p:cNvPr id="630" name="Google Shape;630;p56"/>
          <p:cNvGrpSpPr/>
          <p:nvPr/>
        </p:nvGrpSpPr>
        <p:grpSpPr>
          <a:xfrm>
            <a:off x="1698176" y="1287728"/>
            <a:ext cx="5747636" cy="3523330"/>
            <a:chOff x="4547087" y="1535165"/>
            <a:chExt cx="4273653" cy="2923925"/>
          </a:xfrm>
        </p:grpSpPr>
        <p:sp>
          <p:nvSpPr>
            <p:cNvPr id="631" name="Google Shape;631;p56"/>
            <p:cNvSpPr/>
            <p:nvPr/>
          </p:nvSpPr>
          <p:spPr>
            <a:xfrm>
              <a:off x="4548440" y="1563490"/>
              <a:ext cx="4272300" cy="2895600"/>
            </a:xfrm>
            <a:prstGeom prst="roundRect">
              <a:avLst>
                <a:gd fmla="val 4551" name="adj"/>
              </a:avLst>
            </a:prstGeom>
            <a:solidFill>
              <a:srgbClr val="CCCCCC"/>
            </a:solidFill>
            <a:ln cap="flat" cmpd="sng" w="9525">
              <a:solidFill>
                <a:srgbClr val="9E9E9E"/>
              </a:solidFill>
              <a:prstDash val="solid"/>
              <a:round/>
              <a:headEnd len="sm" w="sm" type="none"/>
              <a:tailEnd len="sm" w="sm" type="none"/>
            </a:ln>
            <a:effectLst>
              <a:reflection blurRad="0" dir="0" dist="0" endA="0" endPos="2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6"/>
            <p:cNvSpPr/>
            <p:nvPr/>
          </p:nvSpPr>
          <p:spPr>
            <a:xfrm>
              <a:off x="4547087" y="1535165"/>
              <a:ext cx="4272300" cy="2895600"/>
            </a:xfrm>
            <a:prstGeom prst="roundRect">
              <a:avLst>
                <a:gd fmla="val 4551" name="adj"/>
              </a:avLst>
            </a:prstGeom>
            <a:solidFill>
              <a:schemeClr val="dk1"/>
            </a:solidFill>
            <a:ln cap="flat" cmpd="sng" w="9525">
              <a:solidFill>
                <a:srgbClr val="9E9E9E"/>
              </a:solidFill>
              <a:prstDash val="solid"/>
              <a:round/>
              <a:headEnd len="sm" w="sm" type="none"/>
              <a:tailEnd len="sm" w="sm" type="none"/>
            </a:ln>
            <a:effectLst>
              <a:reflection blurRad="0" dir="0" dist="0" endA="0" endPos="2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6"/>
            <p:cNvSpPr/>
            <p:nvPr/>
          </p:nvSpPr>
          <p:spPr>
            <a:xfrm rot="5400000">
              <a:off x="4414596" y="2956316"/>
              <a:ext cx="579900" cy="81000"/>
            </a:xfrm>
            <a:prstGeom prst="roundRect">
              <a:avLst>
                <a:gd fmla="val 50000" name="adj"/>
              </a:avLst>
            </a:prstGeom>
            <a:solidFill>
              <a:srgbClr val="FFFFFF"/>
            </a:solidFill>
            <a:ln cap="flat" cmpd="sng" w="9525">
              <a:solidFill>
                <a:srgbClr val="9E9E9E"/>
              </a:solidFill>
              <a:prstDash val="solid"/>
              <a:round/>
              <a:headEnd len="sm" w="sm" type="none"/>
              <a:tailEnd len="sm" w="sm" type="none"/>
            </a:ln>
            <a:effectLst>
              <a:reflection blurRad="0" dir="0" dist="0" endA="0" endPos="2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4" name="Google Shape;634;p56"/>
          <p:cNvPicPr preferRelativeResize="0"/>
          <p:nvPr/>
        </p:nvPicPr>
        <p:blipFill rotWithShape="1">
          <a:blip r:embed="rId3">
            <a:alphaModFix/>
          </a:blip>
          <a:srcRect b="0" l="0" r="0" t="0"/>
          <a:stretch/>
        </p:blipFill>
        <p:spPr>
          <a:xfrm>
            <a:off x="2127350" y="1507975"/>
            <a:ext cx="5120639" cy="3082825"/>
          </a:xfrm>
          <a:prstGeom prst="rect">
            <a:avLst/>
          </a:prstGeom>
          <a:noFill/>
          <a:ln cap="flat" cmpd="sng" w="9525">
            <a:solidFill>
              <a:schemeClr val="dk2"/>
            </a:solidFill>
            <a:prstDash val="solid"/>
            <a:round/>
            <a:headEnd len="sm" w="sm" type="none"/>
            <a:tailEnd len="sm" w="sm" type="none"/>
          </a:ln>
        </p:spPr>
      </p:pic>
      <p:sp>
        <p:nvSpPr>
          <p:cNvPr id="635" name="Google Shape;635;p56"/>
          <p:cNvSpPr txBox="1"/>
          <p:nvPr/>
        </p:nvSpPr>
        <p:spPr>
          <a:xfrm>
            <a:off x="1142100" y="498875"/>
            <a:ext cx="3579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chemeClr val="lt1"/>
                </a:solidFill>
                <a:latin typeface="Montserrat"/>
                <a:ea typeface="Montserrat"/>
                <a:cs typeface="Montserrat"/>
                <a:sym typeface="Montserrat"/>
              </a:rPr>
              <a:t>Proposed</a:t>
            </a:r>
            <a:r>
              <a:rPr b="0" i="0" lang="en" sz="2400" u="none" cap="none" strike="noStrike">
                <a:solidFill>
                  <a:schemeClr val="lt1"/>
                </a:solidFill>
                <a:latin typeface="Montserrat"/>
                <a:ea typeface="Montserrat"/>
                <a:cs typeface="Montserrat"/>
                <a:sym typeface="Montserrat"/>
              </a:rPr>
              <a:t> Diagram</a:t>
            </a:r>
            <a:endParaRPr b="0" i="0" sz="1400" u="none" cap="none" strike="noStrike">
              <a:solidFill>
                <a:srgbClr val="000000"/>
              </a:solidFill>
              <a:latin typeface="Arial"/>
              <a:ea typeface="Arial"/>
              <a:cs typeface="Arial"/>
              <a:sym typeface="Arial"/>
            </a:endParaRPr>
          </a:p>
        </p:txBody>
      </p:sp>
      <p:sp>
        <p:nvSpPr>
          <p:cNvPr id="636" name="Google Shape;636;p56"/>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Lato"/>
                <a:ea typeface="Lato"/>
                <a:cs typeface="Lato"/>
                <a:sym typeface="Lato"/>
              </a:rPr>
              <a:t>12</a:t>
            </a:r>
            <a:endParaRPr b="1" sz="1100">
              <a:solidFill>
                <a:schemeClr val="dk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7"/>
          <p:cNvSpPr txBox="1"/>
          <p:nvPr>
            <p:ph type="title"/>
          </p:nvPr>
        </p:nvSpPr>
        <p:spPr>
          <a:xfrm>
            <a:off x="3265150" y="2098169"/>
            <a:ext cx="3333300" cy="14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grpSp>
        <p:nvGrpSpPr>
          <p:cNvPr id="642" name="Google Shape;642;p57"/>
          <p:cNvGrpSpPr/>
          <p:nvPr/>
        </p:nvGrpSpPr>
        <p:grpSpPr>
          <a:xfrm>
            <a:off x="1698176" y="1287728"/>
            <a:ext cx="5747636" cy="3523330"/>
            <a:chOff x="4547087" y="1535165"/>
            <a:chExt cx="4273653" cy="2923925"/>
          </a:xfrm>
        </p:grpSpPr>
        <p:sp>
          <p:nvSpPr>
            <p:cNvPr id="643" name="Google Shape;643;p57"/>
            <p:cNvSpPr/>
            <p:nvPr/>
          </p:nvSpPr>
          <p:spPr>
            <a:xfrm>
              <a:off x="4548440" y="1563490"/>
              <a:ext cx="4272300" cy="2895600"/>
            </a:xfrm>
            <a:prstGeom prst="roundRect">
              <a:avLst>
                <a:gd fmla="val 4551" name="adj"/>
              </a:avLst>
            </a:prstGeom>
            <a:solidFill>
              <a:srgbClr val="CCCCCC"/>
            </a:solidFill>
            <a:ln cap="flat" cmpd="sng" w="9525">
              <a:solidFill>
                <a:srgbClr val="9E9E9E"/>
              </a:solidFill>
              <a:prstDash val="solid"/>
              <a:round/>
              <a:headEnd len="sm" w="sm" type="none"/>
              <a:tailEnd len="sm" w="sm" type="none"/>
            </a:ln>
            <a:effectLst>
              <a:reflection blurRad="0" dir="0" dist="0" endA="0" endPos="2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57"/>
            <p:cNvSpPr/>
            <p:nvPr/>
          </p:nvSpPr>
          <p:spPr>
            <a:xfrm>
              <a:off x="4547087" y="1535165"/>
              <a:ext cx="4272300" cy="2895600"/>
            </a:xfrm>
            <a:prstGeom prst="roundRect">
              <a:avLst>
                <a:gd fmla="val 4551" name="adj"/>
              </a:avLst>
            </a:prstGeom>
            <a:solidFill>
              <a:schemeClr val="dk1"/>
            </a:solidFill>
            <a:ln cap="flat" cmpd="sng" w="9525">
              <a:solidFill>
                <a:srgbClr val="9E9E9E"/>
              </a:solidFill>
              <a:prstDash val="solid"/>
              <a:round/>
              <a:headEnd len="sm" w="sm" type="none"/>
              <a:tailEnd len="sm" w="sm" type="none"/>
            </a:ln>
            <a:effectLst>
              <a:reflection blurRad="0" dir="0" dist="0" endA="0" endPos="2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7"/>
            <p:cNvSpPr/>
            <p:nvPr/>
          </p:nvSpPr>
          <p:spPr>
            <a:xfrm rot="5400000">
              <a:off x="4414596" y="2956316"/>
              <a:ext cx="579900" cy="81000"/>
            </a:xfrm>
            <a:prstGeom prst="roundRect">
              <a:avLst>
                <a:gd fmla="val 50000" name="adj"/>
              </a:avLst>
            </a:prstGeom>
            <a:solidFill>
              <a:srgbClr val="FFFFFF"/>
            </a:solidFill>
            <a:ln cap="flat" cmpd="sng" w="9525">
              <a:solidFill>
                <a:srgbClr val="9E9E9E"/>
              </a:solidFill>
              <a:prstDash val="solid"/>
              <a:round/>
              <a:headEnd len="sm" w="sm" type="none"/>
              <a:tailEnd len="sm" w="sm" type="none"/>
            </a:ln>
            <a:effectLst>
              <a:reflection blurRad="0" dir="0" dist="0" endA="0" endPos="2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6" name="Google Shape;646;p57"/>
          <p:cNvSpPr txBox="1"/>
          <p:nvPr/>
        </p:nvSpPr>
        <p:spPr>
          <a:xfrm>
            <a:off x="1142100" y="498875"/>
            <a:ext cx="411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chemeClr val="lt1"/>
                </a:solidFill>
                <a:latin typeface="Montserrat"/>
                <a:ea typeface="Montserrat"/>
                <a:cs typeface="Montserrat"/>
                <a:sym typeface="Montserrat"/>
              </a:rPr>
              <a:t>Original </a:t>
            </a:r>
            <a:r>
              <a:rPr b="0" i="0" lang="en" sz="2400" u="none" cap="none" strike="noStrike">
                <a:solidFill>
                  <a:schemeClr val="lt1"/>
                </a:solidFill>
                <a:latin typeface="Montserrat"/>
                <a:ea typeface="Montserrat"/>
                <a:cs typeface="Montserrat"/>
                <a:sym typeface="Montserrat"/>
              </a:rPr>
              <a:t>Circuit Diagram</a:t>
            </a:r>
            <a:endParaRPr b="0" i="0" sz="1400" u="none" cap="none" strike="noStrike">
              <a:solidFill>
                <a:srgbClr val="000000"/>
              </a:solidFill>
              <a:latin typeface="Arial"/>
              <a:ea typeface="Arial"/>
              <a:cs typeface="Arial"/>
              <a:sym typeface="Arial"/>
            </a:endParaRPr>
          </a:p>
        </p:txBody>
      </p:sp>
      <p:sp>
        <p:nvSpPr>
          <p:cNvPr id="647" name="Google Shape;647;p57"/>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Lato"/>
                <a:ea typeface="Lato"/>
                <a:cs typeface="Lato"/>
                <a:sym typeface="Lato"/>
              </a:rPr>
              <a:t>13</a:t>
            </a:r>
            <a:endParaRPr b="1" sz="1100">
              <a:solidFill>
                <a:schemeClr val="dk1"/>
              </a:solidFill>
              <a:latin typeface="Lato"/>
              <a:ea typeface="Lato"/>
              <a:cs typeface="Lato"/>
              <a:sym typeface="Lato"/>
            </a:endParaRPr>
          </a:p>
        </p:txBody>
      </p:sp>
      <p:pic>
        <p:nvPicPr>
          <p:cNvPr id="648" name="Google Shape;648;p57"/>
          <p:cNvPicPr preferRelativeResize="0"/>
          <p:nvPr/>
        </p:nvPicPr>
        <p:blipFill rotWithShape="1">
          <a:blip r:embed="rId3">
            <a:alphaModFix/>
          </a:blip>
          <a:srcRect b="9885" l="0" r="0" t="9877"/>
          <a:stretch/>
        </p:blipFill>
        <p:spPr>
          <a:xfrm>
            <a:off x="2115825" y="1508625"/>
            <a:ext cx="5120640" cy="30815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8"/>
          <p:cNvSpPr txBox="1"/>
          <p:nvPr>
            <p:ph idx="2" type="title"/>
          </p:nvPr>
        </p:nvSpPr>
        <p:spPr>
          <a:xfrm>
            <a:off x="1214700" y="863125"/>
            <a:ext cx="17784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Alert SMS and CALL</a:t>
            </a:r>
            <a:endParaRPr sz="1000"/>
          </a:p>
        </p:txBody>
      </p:sp>
      <p:sp>
        <p:nvSpPr>
          <p:cNvPr id="654" name="Google Shape;654;p58"/>
          <p:cNvSpPr txBox="1"/>
          <p:nvPr>
            <p:ph type="title"/>
          </p:nvPr>
        </p:nvSpPr>
        <p:spPr>
          <a:xfrm>
            <a:off x="1044400" y="1980138"/>
            <a:ext cx="2735100" cy="8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900"/>
              <a:t>Result on detecting fire</a:t>
            </a:r>
            <a:endParaRPr sz="1900"/>
          </a:p>
          <a:p>
            <a:pPr indent="0" lvl="0" marL="0" rtl="0" algn="l">
              <a:lnSpc>
                <a:spcPct val="115000"/>
              </a:lnSpc>
              <a:spcBef>
                <a:spcPts val="1600"/>
              </a:spcBef>
              <a:spcAft>
                <a:spcPts val="1600"/>
              </a:spcAft>
              <a:buSzPts val="1800"/>
              <a:buNone/>
            </a:pPr>
            <a:r>
              <a:t/>
            </a:r>
            <a:endParaRPr/>
          </a:p>
        </p:txBody>
      </p:sp>
      <p:sp>
        <p:nvSpPr>
          <p:cNvPr id="655" name="Google Shape;655;p58"/>
          <p:cNvSpPr txBox="1"/>
          <p:nvPr>
            <p:ph idx="1" type="body"/>
          </p:nvPr>
        </p:nvSpPr>
        <p:spPr>
          <a:xfrm>
            <a:off x="993500" y="3612625"/>
            <a:ext cx="3333300" cy="10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 most important feature of this system. Once the system sensed fire from it’s surroundings. It automatically make a call to it’s respective owner through GSM module.</a:t>
            </a:r>
            <a:endParaRPr sz="1200"/>
          </a:p>
          <a:p>
            <a:pPr indent="0" lvl="0" marL="0" rtl="0" algn="l">
              <a:lnSpc>
                <a:spcPct val="115000"/>
              </a:lnSpc>
              <a:spcBef>
                <a:spcPts val="0"/>
              </a:spcBef>
              <a:spcAft>
                <a:spcPts val="1600"/>
              </a:spcAft>
              <a:buSzPts val="1100"/>
              <a:buNone/>
            </a:pPr>
            <a:r>
              <a:t/>
            </a:r>
            <a:endParaRPr sz="1000"/>
          </a:p>
        </p:txBody>
      </p:sp>
      <p:sp>
        <p:nvSpPr>
          <p:cNvPr id="656" name="Google Shape;656;p58"/>
          <p:cNvSpPr/>
          <p:nvPr/>
        </p:nvSpPr>
        <p:spPr>
          <a:xfrm flipH="1" rot="5400000">
            <a:off x="5295241" y="1097457"/>
            <a:ext cx="2895600" cy="37701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7" name="Google Shape;657;p58"/>
          <p:cNvGrpSpPr/>
          <p:nvPr/>
        </p:nvGrpSpPr>
        <p:grpSpPr>
          <a:xfrm>
            <a:off x="4547087" y="1535165"/>
            <a:ext cx="4273653" cy="2923925"/>
            <a:chOff x="4547087" y="1535165"/>
            <a:chExt cx="4273653" cy="2923925"/>
          </a:xfrm>
        </p:grpSpPr>
        <p:sp>
          <p:nvSpPr>
            <p:cNvPr id="658" name="Google Shape;658;p58"/>
            <p:cNvSpPr/>
            <p:nvPr/>
          </p:nvSpPr>
          <p:spPr>
            <a:xfrm>
              <a:off x="4548440" y="1563490"/>
              <a:ext cx="4272300" cy="2895600"/>
            </a:xfrm>
            <a:prstGeom prst="roundRect">
              <a:avLst>
                <a:gd fmla="val 4551" name="adj"/>
              </a:avLst>
            </a:prstGeom>
            <a:solidFill>
              <a:srgbClr val="CCCCCC"/>
            </a:solidFill>
            <a:ln cap="flat" cmpd="sng" w="9525">
              <a:solidFill>
                <a:srgbClr val="9E9E9E"/>
              </a:solidFill>
              <a:prstDash val="solid"/>
              <a:round/>
              <a:headEnd len="sm" w="sm" type="none"/>
              <a:tailEnd len="sm" w="sm" type="none"/>
            </a:ln>
            <a:effectLst>
              <a:reflection blurRad="0" dir="0" dist="0" endA="0" endPos="22000" fadeDir="5400012" kx="0" rotWithShape="0" algn="bl" stA="16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58"/>
            <p:cNvSpPr/>
            <p:nvPr/>
          </p:nvSpPr>
          <p:spPr>
            <a:xfrm>
              <a:off x="4547087" y="1535165"/>
              <a:ext cx="4272300" cy="2895600"/>
            </a:xfrm>
            <a:prstGeom prst="roundRect">
              <a:avLst>
                <a:gd fmla="val 4551" name="adj"/>
              </a:avLst>
            </a:prstGeom>
            <a:solidFill>
              <a:schemeClr val="dk1"/>
            </a:solidFill>
            <a:ln cap="flat" cmpd="sng" w="9525">
              <a:solidFill>
                <a:srgbClr val="9E9E9E"/>
              </a:solidFill>
              <a:prstDash val="solid"/>
              <a:round/>
              <a:headEnd len="sm" w="sm" type="none"/>
              <a:tailEnd len="sm" w="sm" type="none"/>
            </a:ln>
            <a:effectLst>
              <a:reflection blurRad="0" dir="0" dist="0" endA="0" endPos="22000" fadeDir="5400012" kx="0" rotWithShape="0" algn="bl" stA="16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8"/>
            <p:cNvSpPr/>
            <p:nvPr/>
          </p:nvSpPr>
          <p:spPr>
            <a:xfrm rot="5400000">
              <a:off x="4414596" y="2956316"/>
              <a:ext cx="579900" cy="81000"/>
            </a:xfrm>
            <a:prstGeom prst="roundRect">
              <a:avLst>
                <a:gd fmla="val 50000" name="adj"/>
              </a:avLst>
            </a:prstGeom>
            <a:solidFill>
              <a:srgbClr val="FFFFFF"/>
            </a:solidFill>
            <a:ln cap="flat" cmpd="sng" w="9525">
              <a:solidFill>
                <a:srgbClr val="9E9E9E"/>
              </a:solidFill>
              <a:prstDash val="solid"/>
              <a:round/>
              <a:headEnd len="sm" w="sm" type="none"/>
              <a:tailEnd len="sm" w="sm" type="none"/>
            </a:ln>
            <a:effectLst>
              <a:reflection blurRad="0" dir="0" dist="0" endA="0" endPos="22000" fadeDir="5400012" kx="0" rotWithShape="0" algn="bl" stA="16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61" name="Google Shape;661;p58"/>
          <p:cNvPicPr preferRelativeResize="0"/>
          <p:nvPr/>
        </p:nvPicPr>
        <p:blipFill rotWithShape="1">
          <a:blip r:embed="rId3">
            <a:alphaModFix/>
          </a:blip>
          <a:srcRect b="219" l="0" r="0" t="228"/>
          <a:stretch/>
        </p:blipFill>
        <p:spPr>
          <a:xfrm>
            <a:off x="4859388" y="1617163"/>
            <a:ext cx="3767328" cy="2730674"/>
          </a:xfrm>
          <a:prstGeom prst="rect">
            <a:avLst/>
          </a:prstGeom>
          <a:noFill/>
          <a:ln cap="flat" cmpd="sng" w="9525">
            <a:solidFill>
              <a:srgbClr val="9E9E9E"/>
            </a:solidFill>
            <a:prstDash val="solid"/>
            <a:round/>
            <a:headEnd len="sm" w="sm" type="none"/>
            <a:tailEnd len="sm" w="sm" type="none"/>
          </a:ln>
        </p:spPr>
      </p:pic>
      <p:sp>
        <p:nvSpPr>
          <p:cNvPr id="662" name="Google Shape;662;p58"/>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Lato"/>
                <a:ea typeface="Lato"/>
                <a:cs typeface="Lato"/>
                <a:sym typeface="Lato"/>
              </a:rPr>
              <a:t>14</a:t>
            </a:r>
            <a:endParaRPr b="1" sz="110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9"/>
          <p:cNvSpPr txBox="1"/>
          <p:nvPr>
            <p:ph idx="2" type="title"/>
          </p:nvPr>
        </p:nvSpPr>
        <p:spPr>
          <a:xfrm>
            <a:off x="1213400" y="864015"/>
            <a:ext cx="30057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Alert SMS and CALL</a:t>
            </a:r>
            <a:endParaRPr sz="1000"/>
          </a:p>
        </p:txBody>
      </p:sp>
      <p:sp>
        <p:nvSpPr>
          <p:cNvPr id="668" name="Google Shape;668;p59"/>
          <p:cNvSpPr txBox="1"/>
          <p:nvPr>
            <p:ph type="title"/>
          </p:nvPr>
        </p:nvSpPr>
        <p:spPr>
          <a:xfrm>
            <a:off x="1049600" y="1997573"/>
            <a:ext cx="3333300" cy="99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900"/>
              <a:t>Result on detecting                                smoke</a:t>
            </a:r>
            <a:endParaRPr/>
          </a:p>
        </p:txBody>
      </p:sp>
      <p:sp>
        <p:nvSpPr>
          <p:cNvPr id="669" name="Google Shape;669;p59"/>
          <p:cNvSpPr txBox="1"/>
          <p:nvPr>
            <p:ph idx="1" type="body"/>
          </p:nvPr>
        </p:nvSpPr>
        <p:spPr>
          <a:xfrm>
            <a:off x="977375" y="3639725"/>
            <a:ext cx="3333300" cy="9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 gsm module fitted in the system sends an alert message to the owner once it’s  sensed smoke in the surrounding environment.</a:t>
            </a:r>
            <a:endParaRPr sz="1200"/>
          </a:p>
          <a:p>
            <a:pPr indent="0" lvl="0" marL="0" rtl="0" algn="l">
              <a:lnSpc>
                <a:spcPct val="115000"/>
              </a:lnSpc>
              <a:spcBef>
                <a:spcPts val="0"/>
              </a:spcBef>
              <a:spcAft>
                <a:spcPts val="1600"/>
              </a:spcAft>
              <a:buSzPts val="1100"/>
              <a:buNone/>
            </a:pPr>
            <a:r>
              <a:t/>
            </a:r>
            <a:endParaRPr sz="1000"/>
          </a:p>
        </p:txBody>
      </p:sp>
      <p:grpSp>
        <p:nvGrpSpPr>
          <p:cNvPr id="670" name="Google Shape;670;p59"/>
          <p:cNvGrpSpPr/>
          <p:nvPr/>
        </p:nvGrpSpPr>
        <p:grpSpPr>
          <a:xfrm>
            <a:off x="4547087" y="1535165"/>
            <a:ext cx="4273653" cy="2923925"/>
            <a:chOff x="4547087" y="1535165"/>
            <a:chExt cx="4273653" cy="2923925"/>
          </a:xfrm>
        </p:grpSpPr>
        <p:sp>
          <p:nvSpPr>
            <p:cNvPr id="671" name="Google Shape;671;p59"/>
            <p:cNvSpPr/>
            <p:nvPr/>
          </p:nvSpPr>
          <p:spPr>
            <a:xfrm>
              <a:off x="4548440" y="1563490"/>
              <a:ext cx="4272300" cy="2895600"/>
            </a:xfrm>
            <a:prstGeom prst="roundRect">
              <a:avLst>
                <a:gd fmla="val 4551" name="adj"/>
              </a:avLst>
            </a:prstGeom>
            <a:solidFill>
              <a:srgbClr val="CCCCCC"/>
            </a:solidFill>
            <a:ln cap="flat" cmpd="sng" w="9525">
              <a:solidFill>
                <a:srgbClr val="9E9E9E"/>
              </a:solidFill>
              <a:prstDash val="solid"/>
              <a:round/>
              <a:headEnd len="sm" w="sm" type="none"/>
              <a:tailEnd len="sm" w="sm" type="none"/>
            </a:ln>
            <a:effectLst>
              <a:reflection blurRad="0" dir="0" dist="0" endA="0" endPos="22000" fadeDir="5400012" kx="0" rotWithShape="0" algn="bl" stA="18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59"/>
            <p:cNvSpPr/>
            <p:nvPr/>
          </p:nvSpPr>
          <p:spPr>
            <a:xfrm>
              <a:off x="4547087" y="1535165"/>
              <a:ext cx="4272300" cy="2895600"/>
            </a:xfrm>
            <a:prstGeom prst="roundRect">
              <a:avLst>
                <a:gd fmla="val 4551" name="adj"/>
              </a:avLst>
            </a:prstGeom>
            <a:solidFill>
              <a:schemeClr val="dk1"/>
            </a:solidFill>
            <a:ln cap="flat" cmpd="sng" w="9525">
              <a:solidFill>
                <a:srgbClr val="9E9E9E"/>
              </a:solidFill>
              <a:prstDash val="solid"/>
              <a:round/>
              <a:headEnd len="sm" w="sm" type="none"/>
              <a:tailEnd len="sm" w="sm" type="none"/>
            </a:ln>
            <a:effectLst>
              <a:reflection blurRad="0" dir="0" dist="0" endA="0" endPos="22000" fadeDir="5400012" kx="0" rotWithShape="0" algn="bl" stA="15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59"/>
            <p:cNvSpPr/>
            <p:nvPr/>
          </p:nvSpPr>
          <p:spPr>
            <a:xfrm rot="5400000">
              <a:off x="4414596" y="2956316"/>
              <a:ext cx="579900" cy="81000"/>
            </a:xfrm>
            <a:prstGeom prst="roundRect">
              <a:avLst>
                <a:gd fmla="val 50000" name="adj"/>
              </a:avLst>
            </a:prstGeom>
            <a:solidFill>
              <a:srgbClr val="FFFFFF"/>
            </a:solidFill>
            <a:ln cap="flat" cmpd="sng" w="9525">
              <a:solidFill>
                <a:srgbClr val="9E9E9E"/>
              </a:solidFill>
              <a:prstDash val="solid"/>
              <a:round/>
              <a:headEnd len="sm" w="sm" type="none"/>
              <a:tailEnd len="sm" w="sm" type="none"/>
            </a:ln>
            <a:effectLst>
              <a:reflection blurRad="0" dir="0" dist="0" endA="0" endPos="22000" fadeDir="5400012" kx="0" rotWithShape="0" algn="bl" stA="18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4" name="Google Shape;674;p59"/>
          <p:cNvPicPr preferRelativeResize="0"/>
          <p:nvPr/>
        </p:nvPicPr>
        <p:blipFill rotWithShape="1">
          <a:blip r:embed="rId3">
            <a:alphaModFix/>
          </a:blip>
          <a:srcRect b="3117" l="0" r="0" t="2684"/>
          <a:stretch/>
        </p:blipFill>
        <p:spPr>
          <a:xfrm>
            <a:off x="4876500" y="1612925"/>
            <a:ext cx="3767327" cy="2730674"/>
          </a:xfrm>
          <a:prstGeom prst="rect">
            <a:avLst/>
          </a:prstGeom>
          <a:noFill/>
          <a:ln cap="flat" cmpd="sng" w="9525">
            <a:solidFill>
              <a:srgbClr val="9E9E9E"/>
            </a:solidFill>
            <a:prstDash val="solid"/>
            <a:round/>
            <a:headEnd len="sm" w="sm" type="none"/>
            <a:tailEnd len="sm" w="sm" type="none"/>
          </a:ln>
        </p:spPr>
      </p:pic>
      <p:sp>
        <p:nvSpPr>
          <p:cNvPr id="675" name="Google Shape;675;p59"/>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Lato"/>
                <a:ea typeface="Lato"/>
                <a:cs typeface="Lato"/>
                <a:sym typeface="Lato"/>
              </a:rPr>
              <a:t>15</a:t>
            </a:r>
            <a:endParaRPr b="1" sz="110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0"/>
          <p:cNvSpPr txBox="1"/>
          <p:nvPr>
            <p:ph type="title"/>
          </p:nvPr>
        </p:nvSpPr>
        <p:spPr>
          <a:xfrm>
            <a:off x="1297500" y="632675"/>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Conclusion</a:t>
            </a:r>
            <a:endParaRPr/>
          </a:p>
        </p:txBody>
      </p:sp>
      <p:sp>
        <p:nvSpPr>
          <p:cNvPr id="681" name="Google Shape;681;p60"/>
          <p:cNvSpPr txBox="1"/>
          <p:nvPr>
            <p:ph idx="1" type="body"/>
          </p:nvPr>
        </p:nvSpPr>
        <p:spPr>
          <a:xfrm>
            <a:off x="1297500" y="1454625"/>
            <a:ext cx="7038900" cy="33156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lt1"/>
              </a:buClr>
              <a:buSzPts val="1100"/>
              <a:buFont typeface="Lato"/>
              <a:buChar char="⮚"/>
            </a:pPr>
            <a:r>
              <a:rPr lang="en" sz="1400"/>
              <a:t>The important of these it gives sms and call when fire attacks to our home.</a:t>
            </a:r>
            <a:endParaRPr sz="900">
              <a:solidFill>
                <a:srgbClr val="000000"/>
              </a:solidFill>
            </a:endParaRPr>
          </a:p>
          <a:p>
            <a:pPr indent="0" lvl="0" marL="0" rtl="0" algn="l">
              <a:lnSpc>
                <a:spcPct val="100000"/>
              </a:lnSpc>
              <a:spcBef>
                <a:spcPts val="0"/>
              </a:spcBef>
              <a:spcAft>
                <a:spcPts val="0"/>
              </a:spcAft>
              <a:buClr>
                <a:srgbClr val="000000"/>
              </a:buClr>
              <a:buSzPts val="1300"/>
              <a:buFont typeface="Arial"/>
              <a:buNone/>
            </a:pPr>
            <a:r>
              <a:t/>
            </a:r>
            <a:endParaRPr sz="1400"/>
          </a:p>
          <a:p>
            <a:pPr indent="-298450" lvl="0" marL="457200" rtl="0" algn="l">
              <a:lnSpc>
                <a:spcPct val="115000"/>
              </a:lnSpc>
              <a:spcBef>
                <a:spcPts val="0"/>
              </a:spcBef>
              <a:spcAft>
                <a:spcPts val="0"/>
              </a:spcAft>
              <a:buClr>
                <a:schemeClr val="lt1"/>
              </a:buClr>
              <a:buSzPts val="1100"/>
              <a:buFont typeface="Lato"/>
              <a:buChar char="⮚"/>
            </a:pPr>
            <a:r>
              <a:rPr lang="en" sz="1400"/>
              <a:t>It is most efficient ,simple and less complex circuit which can be designed as small equipment ,which eases the portability.</a:t>
            </a:r>
            <a:endParaRPr sz="1100">
              <a:solidFill>
                <a:srgbClr val="000000"/>
              </a:solidFill>
            </a:endParaRPr>
          </a:p>
          <a:p>
            <a:pPr indent="0" lvl="0" marL="0" rtl="0" algn="l">
              <a:lnSpc>
                <a:spcPct val="100000"/>
              </a:lnSpc>
              <a:spcBef>
                <a:spcPts val="0"/>
              </a:spcBef>
              <a:spcAft>
                <a:spcPts val="0"/>
              </a:spcAft>
              <a:buClr>
                <a:srgbClr val="000000"/>
              </a:buClr>
              <a:buSzPts val="1300"/>
              <a:buFont typeface="Arial"/>
              <a:buNone/>
            </a:pPr>
            <a:r>
              <a:rPr lang="en" sz="1400"/>
              <a:t> </a:t>
            </a:r>
            <a:endParaRPr sz="1400"/>
          </a:p>
          <a:p>
            <a:pPr indent="-298450" lvl="0" marL="457200" rtl="0" algn="l">
              <a:lnSpc>
                <a:spcPct val="115000"/>
              </a:lnSpc>
              <a:spcBef>
                <a:spcPts val="0"/>
              </a:spcBef>
              <a:spcAft>
                <a:spcPts val="0"/>
              </a:spcAft>
              <a:buClr>
                <a:schemeClr val="lt1"/>
              </a:buClr>
              <a:buSzPts val="1100"/>
              <a:buFont typeface="Lato"/>
              <a:buChar char="⮚"/>
            </a:pPr>
            <a:r>
              <a:rPr lang="en" sz="1400"/>
              <a:t>It can be used to provide security at house where storage and protection of various types of goods is main concern and works home security too.</a:t>
            </a:r>
            <a:endParaRPr sz="900">
              <a:solidFill>
                <a:srgbClr val="000000"/>
              </a:solidFill>
            </a:endParaRPr>
          </a:p>
          <a:p>
            <a:pPr indent="0" lvl="0" marL="0" rtl="0" algn="just">
              <a:lnSpc>
                <a:spcPct val="100000"/>
              </a:lnSpc>
              <a:spcBef>
                <a:spcPts val="0"/>
              </a:spcBef>
              <a:spcAft>
                <a:spcPts val="0"/>
              </a:spcAft>
              <a:buClr>
                <a:srgbClr val="000000"/>
              </a:buClr>
              <a:buSzPts val="1300"/>
              <a:buFont typeface="Arial"/>
              <a:buNone/>
            </a:pPr>
            <a:r>
              <a:t/>
            </a:r>
            <a:endParaRPr sz="1400"/>
          </a:p>
          <a:p>
            <a:pPr indent="-317500" lvl="0" marL="457200" rtl="0" algn="just">
              <a:lnSpc>
                <a:spcPct val="115000"/>
              </a:lnSpc>
              <a:spcBef>
                <a:spcPts val="0"/>
              </a:spcBef>
              <a:spcAft>
                <a:spcPts val="0"/>
              </a:spcAft>
              <a:buClr>
                <a:schemeClr val="lt1"/>
              </a:buClr>
              <a:buSzPts val="1400"/>
              <a:buFont typeface="Lato"/>
              <a:buChar char="⮚"/>
            </a:pPr>
            <a:r>
              <a:rPr lang="en" sz="1400"/>
              <a:t>The fast automated fire alert notification between these units will help to save more people's lives and reduce physical losses that may be caused by the fire or the gas leakage.</a:t>
            </a:r>
            <a:endParaRPr sz="1400"/>
          </a:p>
          <a:p>
            <a:pPr indent="0" lvl="0" marL="457200" rtl="0" algn="just">
              <a:lnSpc>
                <a:spcPct val="100000"/>
              </a:lnSpc>
              <a:spcBef>
                <a:spcPts val="0"/>
              </a:spcBef>
              <a:spcAft>
                <a:spcPts val="0"/>
              </a:spcAft>
              <a:buSzPts val="1300"/>
              <a:buNone/>
            </a:pPr>
            <a:r>
              <a:t/>
            </a:r>
            <a:endParaRPr sz="1400"/>
          </a:p>
          <a:p>
            <a:pPr indent="0" lvl="0" marL="0" rtl="0" algn="l">
              <a:lnSpc>
                <a:spcPct val="115000"/>
              </a:lnSpc>
              <a:spcBef>
                <a:spcPts val="0"/>
              </a:spcBef>
              <a:spcAft>
                <a:spcPts val="1600"/>
              </a:spcAft>
              <a:buSzPts val="1300"/>
              <a:buNone/>
            </a:pPr>
            <a:r>
              <a:t/>
            </a:r>
            <a:endParaRPr/>
          </a:p>
        </p:txBody>
      </p:sp>
      <p:sp>
        <p:nvSpPr>
          <p:cNvPr id="682" name="Google Shape;682;p60"/>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16</a:t>
            </a:r>
            <a:endParaRPr b="1" sz="11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1"/>
          <p:cNvSpPr txBox="1"/>
          <p:nvPr>
            <p:ph type="title"/>
          </p:nvPr>
        </p:nvSpPr>
        <p:spPr>
          <a:xfrm>
            <a:off x="1297500" y="7232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Future Scope</a:t>
            </a:r>
            <a:endParaRPr/>
          </a:p>
        </p:txBody>
      </p:sp>
      <p:sp>
        <p:nvSpPr>
          <p:cNvPr id="688" name="Google Shape;688;p61"/>
          <p:cNvSpPr txBox="1"/>
          <p:nvPr>
            <p:ph idx="1" type="body"/>
          </p:nvPr>
        </p:nvSpPr>
        <p:spPr>
          <a:xfrm>
            <a:off x="1297500" y="1553025"/>
            <a:ext cx="7038900" cy="331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Lato"/>
              <a:buChar char="➢"/>
            </a:pPr>
            <a:r>
              <a:rPr lang="en" sz="1400"/>
              <a:t>Fire accidents can be controlled to a great extent in a places such as forests,home,colleges industries,trains and some other public places</a:t>
            </a:r>
            <a:endParaRPr sz="1400"/>
          </a:p>
          <a:p>
            <a:pPr indent="0" lvl="0" marL="457200" rtl="0" algn="l">
              <a:lnSpc>
                <a:spcPct val="115000"/>
              </a:lnSpc>
              <a:spcBef>
                <a:spcPts val="0"/>
              </a:spcBef>
              <a:spcAft>
                <a:spcPts val="0"/>
              </a:spcAft>
              <a:buSzPts val="1300"/>
              <a:buNone/>
            </a:pPr>
            <a:r>
              <a:t/>
            </a:r>
            <a:endParaRPr sz="1400"/>
          </a:p>
          <a:p>
            <a:pPr indent="-317500" lvl="0" marL="457200" rtl="0" algn="l">
              <a:lnSpc>
                <a:spcPct val="115000"/>
              </a:lnSpc>
              <a:spcBef>
                <a:spcPts val="0"/>
              </a:spcBef>
              <a:spcAft>
                <a:spcPts val="0"/>
              </a:spcAft>
              <a:buClr>
                <a:schemeClr val="lt1"/>
              </a:buClr>
              <a:buSzPts val="1400"/>
              <a:buFont typeface="Lato"/>
              <a:buChar char="➢"/>
            </a:pPr>
            <a:r>
              <a:rPr lang="en" sz="1400"/>
              <a:t>Fire accidents leads to death of excess of people,by using this technique we can save those life easily</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Clr>
                <a:schemeClr val="lt1"/>
              </a:buClr>
              <a:buSzPts val="1400"/>
              <a:buFont typeface="Lato"/>
              <a:buChar char="➢"/>
            </a:pPr>
            <a:r>
              <a:rPr lang="en" sz="1400"/>
              <a:t>To detect the chain smokers (which are hazardous to health)</a:t>
            </a:r>
            <a:endParaRPr sz="600">
              <a:solidFill>
                <a:srgbClr val="000000"/>
              </a:solidFill>
            </a:endParaRPr>
          </a:p>
          <a:p>
            <a:pPr indent="0" lvl="0" marL="0" rtl="0" algn="just">
              <a:lnSpc>
                <a:spcPct val="100000"/>
              </a:lnSpc>
              <a:spcBef>
                <a:spcPts val="0"/>
              </a:spcBef>
              <a:spcAft>
                <a:spcPts val="0"/>
              </a:spcAft>
              <a:buClr>
                <a:srgbClr val="000000"/>
              </a:buClr>
              <a:buSzPts val="1300"/>
              <a:buFont typeface="Arial"/>
              <a:buNone/>
            </a:pPr>
            <a:r>
              <a:t/>
            </a:r>
            <a:endParaRPr sz="1400"/>
          </a:p>
          <a:p>
            <a:pPr indent="-298450" lvl="0" marL="457200" rtl="0" algn="l">
              <a:lnSpc>
                <a:spcPct val="115000"/>
              </a:lnSpc>
              <a:spcBef>
                <a:spcPts val="0"/>
              </a:spcBef>
              <a:spcAft>
                <a:spcPts val="0"/>
              </a:spcAft>
              <a:buClr>
                <a:schemeClr val="lt1"/>
              </a:buClr>
              <a:buSzPts val="1100"/>
              <a:buFont typeface="Lato"/>
              <a:buChar char="➢"/>
            </a:pPr>
            <a:r>
              <a:rPr lang="en" sz="1400"/>
              <a:t>The future will be with the detection more for the products of combustion such as carbon monoxide, carbon dioxide,sulfur dioxide,nitrogen oxides in addition to heat and particulate matter.</a:t>
            </a:r>
            <a:endParaRPr sz="1100"/>
          </a:p>
          <a:p>
            <a:pPr indent="0" lvl="0" marL="457200" rtl="0" algn="just">
              <a:lnSpc>
                <a:spcPct val="100000"/>
              </a:lnSpc>
              <a:spcBef>
                <a:spcPts val="0"/>
              </a:spcBef>
              <a:spcAft>
                <a:spcPts val="0"/>
              </a:spcAft>
              <a:buSzPts val="1300"/>
              <a:buNone/>
            </a:pPr>
            <a:r>
              <a:t/>
            </a:r>
            <a:endParaRPr sz="1400"/>
          </a:p>
          <a:p>
            <a:pPr indent="0" lvl="0" marL="0" rtl="0" algn="l">
              <a:lnSpc>
                <a:spcPct val="115000"/>
              </a:lnSpc>
              <a:spcBef>
                <a:spcPts val="0"/>
              </a:spcBef>
              <a:spcAft>
                <a:spcPts val="1600"/>
              </a:spcAft>
              <a:buSzPts val="1300"/>
              <a:buNone/>
            </a:pPr>
            <a:r>
              <a:t/>
            </a:r>
            <a:endParaRPr/>
          </a:p>
        </p:txBody>
      </p:sp>
      <p:sp>
        <p:nvSpPr>
          <p:cNvPr id="689" name="Google Shape;689;p61"/>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17</a:t>
            </a:r>
            <a:endParaRPr b="1" sz="11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2"/>
          <p:cNvSpPr txBox="1"/>
          <p:nvPr>
            <p:ph type="title"/>
          </p:nvPr>
        </p:nvSpPr>
        <p:spPr>
          <a:xfrm>
            <a:off x="1297500" y="7232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Bibliography</a:t>
            </a:r>
            <a:endParaRPr/>
          </a:p>
        </p:txBody>
      </p:sp>
      <p:sp>
        <p:nvSpPr>
          <p:cNvPr id="695" name="Google Shape;695;p62"/>
          <p:cNvSpPr txBox="1"/>
          <p:nvPr>
            <p:ph idx="1" type="body"/>
          </p:nvPr>
        </p:nvSpPr>
        <p:spPr>
          <a:xfrm>
            <a:off x="1297500" y="1553025"/>
            <a:ext cx="7038900" cy="3315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Lato"/>
              <a:buChar char="➢"/>
            </a:pPr>
            <a:r>
              <a:rPr lang="en" sz="1400" u="sng">
                <a:solidFill>
                  <a:schemeClr val="hlink"/>
                </a:solidFill>
                <a:hlinkClick r:id="rId3"/>
              </a:rPr>
              <a:t>https://lastminuteengineers.com/electronics/arduino-projects/</a:t>
            </a:r>
            <a:endParaRPr sz="1400"/>
          </a:p>
          <a:p>
            <a:pPr indent="-317500" lvl="0" marL="457200" rtl="0" algn="l">
              <a:lnSpc>
                <a:spcPct val="150000"/>
              </a:lnSpc>
              <a:spcBef>
                <a:spcPts val="0"/>
              </a:spcBef>
              <a:spcAft>
                <a:spcPts val="0"/>
              </a:spcAft>
              <a:buSzPts val="1400"/>
              <a:buFont typeface="Lato"/>
              <a:buChar char="➢"/>
            </a:pPr>
            <a:r>
              <a:rPr lang="en" sz="1400" u="sng">
                <a:solidFill>
                  <a:schemeClr val="hlink"/>
                </a:solidFill>
                <a:hlinkClick r:id="rId4"/>
              </a:rPr>
              <a:t>https://learn.sparkfun.com/tutorials/what-is-an-arduino/all</a:t>
            </a:r>
            <a:endParaRPr sz="1100"/>
          </a:p>
          <a:p>
            <a:pPr indent="-317500" lvl="0" marL="457200" rtl="0" algn="l">
              <a:lnSpc>
                <a:spcPct val="115000"/>
              </a:lnSpc>
              <a:spcBef>
                <a:spcPts val="0"/>
              </a:spcBef>
              <a:spcAft>
                <a:spcPts val="0"/>
              </a:spcAft>
              <a:buSzPts val="1400"/>
              <a:buFont typeface="Lato"/>
              <a:buChar char="➢"/>
            </a:pPr>
            <a:r>
              <a:rPr lang="en" sz="1400" u="sng">
                <a:solidFill>
                  <a:schemeClr val="hlink"/>
                </a:solidFill>
                <a:hlinkClick r:id="rId5"/>
              </a:rPr>
              <a:t>https://www.electronicwings.com/arduino/sim900a-gsm-module-interfacing-with-arduino-uno</a:t>
            </a:r>
            <a:endParaRPr sz="1400"/>
          </a:p>
          <a:p>
            <a:pPr indent="-317500" lvl="0" marL="457200" rtl="0" algn="l">
              <a:lnSpc>
                <a:spcPct val="150000"/>
              </a:lnSpc>
              <a:spcBef>
                <a:spcPts val="1000"/>
              </a:spcBef>
              <a:spcAft>
                <a:spcPts val="0"/>
              </a:spcAft>
              <a:buSzPts val="1400"/>
              <a:buChar char="➢"/>
            </a:pPr>
            <a:r>
              <a:rPr lang="en" sz="1400"/>
              <a:t>Analytics for the Internet of Things (IoT): Intelligent analytics for your intelligent devices </a:t>
            </a:r>
            <a:r>
              <a:rPr i="1" lang="en" sz="1400"/>
              <a:t>By Andrew Minteer</a:t>
            </a:r>
            <a:endParaRPr i="1" sz="1400"/>
          </a:p>
          <a:p>
            <a:pPr indent="-317500" lvl="0" marL="457200" rtl="0" algn="l">
              <a:lnSpc>
                <a:spcPct val="150000"/>
              </a:lnSpc>
              <a:spcBef>
                <a:spcPts val="0"/>
              </a:spcBef>
              <a:spcAft>
                <a:spcPts val="0"/>
              </a:spcAft>
              <a:buSzPts val="1400"/>
              <a:buChar char="➢"/>
            </a:pPr>
            <a:r>
              <a:rPr lang="en" sz="1400"/>
              <a:t>Enterprise IoT: Strategies and Best Practices for Connected Products and Services </a:t>
            </a:r>
            <a:r>
              <a:rPr i="1" lang="en" sz="1400"/>
              <a:t>By Dirk Slama, Frank Phulmann, Jim Morrish, and Dr Rishi Bhatnagar</a:t>
            </a:r>
            <a:endParaRPr sz="1400"/>
          </a:p>
          <a:p>
            <a:pPr indent="0" lvl="0" marL="0" rtl="0" algn="l">
              <a:lnSpc>
                <a:spcPct val="115000"/>
              </a:lnSpc>
              <a:spcBef>
                <a:spcPts val="400"/>
              </a:spcBef>
              <a:spcAft>
                <a:spcPts val="0"/>
              </a:spcAft>
              <a:buSzPts val="1300"/>
              <a:buNone/>
            </a:pPr>
            <a:r>
              <a:t/>
            </a:r>
            <a:endParaRPr sz="1400"/>
          </a:p>
          <a:p>
            <a:pPr indent="0" lvl="0" marL="0" rtl="0" algn="l">
              <a:lnSpc>
                <a:spcPct val="115000"/>
              </a:lnSpc>
              <a:spcBef>
                <a:spcPts val="0"/>
              </a:spcBef>
              <a:spcAft>
                <a:spcPts val="0"/>
              </a:spcAft>
              <a:buSzPts val="1300"/>
              <a:buNone/>
            </a:pPr>
            <a:r>
              <a:t/>
            </a:r>
            <a:endParaRPr sz="1400"/>
          </a:p>
          <a:p>
            <a:pPr indent="0" lvl="0" marL="457200" rtl="0" algn="just">
              <a:lnSpc>
                <a:spcPct val="100000"/>
              </a:lnSpc>
              <a:spcBef>
                <a:spcPts val="0"/>
              </a:spcBef>
              <a:spcAft>
                <a:spcPts val="0"/>
              </a:spcAft>
              <a:buSzPts val="1300"/>
              <a:buNone/>
            </a:pPr>
            <a:r>
              <a:t/>
            </a:r>
            <a:endParaRPr sz="1400"/>
          </a:p>
          <a:p>
            <a:pPr indent="0" lvl="0" marL="0" rtl="0" algn="l">
              <a:lnSpc>
                <a:spcPct val="115000"/>
              </a:lnSpc>
              <a:spcBef>
                <a:spcPts val="0"/>
              </a:spcBef>
              <a:spcAft>
                <a:spcPts val="1600"/>
              </a:spcAft>
              <a:buSzPts val="1300"/>
              <a:buNone/>
            </a:pPr>
            <a:r>
              <a:t/>
            </a:r>
            <a:endParaRPr/>
          </a:p>
        </p:txBody>
      </p:sp>
      <p:sp>
        <p:nvSpPr>
          <p:cNvPr id="696" name="Google Shape;696;p62"/>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18</a:t>
            </a:r>
            <a:endParaRPr b="1" sz="11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63"/>
          <p:cNvPicPr preferRelativeResize="0"/>
          <p:nvPr/>
        </p:nvPicPr>
        <p:blipFill rotWithShape="1">
          <a:blip r:embed="rId3">
            <a:alphaModFix/>
          </a:blip>
          <a:srcRect b="0" l="10542" r="10542" t="0"/>
          <a:stretch/>
        </p:blipFill>
        <p:spPr>
          <a:xfrm>
            <a:off x="0" y="2451892"/>
            <a:ext cx="2898000" cy="2691600"/>
          </a:xfrm>
          <a:prstGeom prst="rtTriangle">
            <a:avLst/>
          </a:prstGeom>
          <a:noFill/>
          <a:ln>
            <a:noFill/>
          </a:ln>
        </p:spPr>
      </p:pic>
      <p:sp>
        <p:nvSpPr>
          <p:cNvPr id="702" name="Google Shape;702;p63"/>
          <p:cNvSpPr/>
          <p:nvPr/>
        </p:nvSpPr>
        <p:spPr>
          <a:xfrm>
            <a:off x="0" y="0"/>
            <a:ext cx="1058441" cy="739704"/>
          </a:xfrm>
          <a:custGeom>
            <a:rect b="b" l="l" r="r" t="t"/>
            <a:pathLst>
              <a:path extrusionOk="0" h="48898" w="84254">
                <a:moveTo>
                  <a:pt x="0" y="0"/>
                </a:moveTo>
                <a:lnTo>
                  <a:pt x="50319" y="0"/>
                </a:lnTo>
                <a:lnTo>
                  <a:pt x="84254" y="33935"/>
                </a:lnTo>
                <a:lnTo>
                  <a:pt x="84254" y="48898"/>
                </a:lnTo>
                <a:lnTo>
                  <a:pt x="48798" y="48898"/>
                </a:lnTo>
                <a:close/>
              </a:path>
            </a:pathLst>
          </a:custGeom>
          <a:solidFill>
            <a:srgbClr val="B6D7A8"/>
          </a:solidFill>
          <a:ln>
            <a:noFill/>
          </a:ln>
        </p:spPr>
      </p:sp>
      <p:sp>
        <p:nvSpPr>
          <p:cNvPr id="703" name="Google Shape;703;p63"/>
          <p:cNvSpPr/>
          <p:nvPr/>
        </p:nvSpPr>
        <p:spPr>
          <a:xfrm>
            <a:off x="0" y="0"/>
            <a:ext cx="1160950" cy="1694100"/>
          </a:xfrm>
          <a:custGeom>
            <a:rect b="b" l="l" r="r" t="t"/>
            <a:pathLst>
              <a:path extrusionOk="0" h="67764" w="50542">
                <a:moveTo>
                  <a:pt x="50542" y="63350"/>
                </a:moveTo>
                <a:lnTo>
                  <a:pt x="9254" y="67764"/>
                </a:lnTo>
                <a:lnTo>
                  <a:pt x="0" y="57583"/>
                </a:lnTo>
                <a:lnTo>
                  <a:pt x="563" y="23855"/>
                </a:lnTo>
                <a:lnTo>
                  <a:pt x="234" y="0"/>
                </a:lnTo>
                <a:close/>
              </a:path>
            </a:pathLst>
          </a:custGeom>
          <a:solidFill>
            <a:srgbClr val="1155CC"/>
          </a:solidFill>
          <a:ln>
            <a:noFill/>
          </a:ln>
        </p:spPr>
      </p:sp>
      <p:sp>
        <p:nvSpPr>
          <p:cNvPr id="704" name="Google Shape;704;p63"/>
          <p:cNvSpPr txBox="1"/>
          <p:nvPr>
            <p:ph idx="4294967295" type="subTitle"/>
          </p:nvPr>
        </p:nvSpPr>
        <p:spPr>
          <a:xfrm>
            <a:off x="2192475" y="2101900"/>
            <a:ext cx="3902400" cy="8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300"/>
              <a:buFont typeface="Lato"/>
              <a:buNone/>
            </a:pPr>
            <a:r>
              <a:rPr b="1" i="0" lang="en" sz="4600" u="none" cap="none" strike="noStrike">
                <a:solidFill>
                  <a:schemeClr val="lt1"/>
                </a:solidFill>
                <a:latin typeface="Montserrat"/>
                <a:ea typeface="Montserrat"/>
                <a:cs typeface="Montserrat"/>
                <a:sym typeface="Montserrat"/>
              </a:rPr>
              <a:t>THANK YOU</a:t>
            </a:r>
            <a:endParaRPr b="1" i="0" sz="4600" u="none" cap="none" strike="noStrike">
              <a:solidFill>
                <a:schemeClr val="lt1"/>
              </a:solidFill>
              <a:latin typeface="Montserrat"/>
              <a:ea typeface="Montserrat"/>
              <a:cs typeface="Montserrat"/>
              <a:sym typeface="Montserrat"/>
            </a:endParaRPr>
          </a:p>
        </p:txBody>
      </p:sp>
      <p:sp>
        <p:nvSpPr>
          <p:cNvPr id="705" name="Google Shape;705;p63"/>
          <p:cNvSpPr txBox="1"/>
          <p:nvPr/>
        </p:nvSpPr>
        <p:spPr>
          <a:xfrm>
            <a:off x="0" y="3458625"/>
            <a:ext cx="4301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06" name="Google Shape;706;p63"/>
          <p:cNvSpPr txBox="1"/>
          <p:nvPr/>
        </p:nvSpPr>
        <p:spPr>
          <a:xfrm>
            <a:off x="3485225" y="4539225"/>
            <a:ext cx="34896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EB Garamond SemiBold"/>
              <a:ea typeface="EB Garamond SemiBold"/>
              <a:cs typeface="EB Garamond SemiBold"/>
              <a:sym typeface="EB Garamond SemiBold"/>
            </a:endParaRPr>
          </a:p>
        </p:txBody>
      </p:sp>
      <p:pic>
        <p:nvPicPr>
          <p:cNvPr id="707" name="Google Shape;707;p63"/>
          <p:cNvPicPr preferRelativeResize="0"/>
          <p:nvPr/>
        </p:nvPicPr>
        <p:blipFill rotWithShape="1">
          <a:blip r:embed="rId3">
            <a:alphaModFix/>
          </a:blip>
          <a:srcRect b="0" l="25684" r="-2" t="0"/>
          <a:stretch/>
        </p:blipFill>
        <p:spPr>
          <a:xfrm rot="10800000">
            <a:off x="6426000" y="-25"/>
            <a:ext cx="2718000" cy="2524500"/>
          </a:xfrm>
          <a:prstGeom prst="rtTriangle">
            <a:avLst/>
          </a:prstGeom>
          <a:noFill/>
          <a:ln>
            <a:noFill/>
          </a:ln>
        </p:spPr>
      </p:pic>
      <p:sp>
        <p:nvSpPr>
          <p:cNvPr id="708" name="Google Shape;708;p63"/>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Lato"/>
                <a:ea typeface="Lato"/>
                <a:cs typeface="Lato"/>
                <a:sym typeface="Lato"/>
              </a:rPr>
              <a:t>1</a:t>
            </a:r>
            <a:r>
              <a:rPr b="1" lang="en" sz="1100">
                <a:solidFill>
                  <a:schemeClr val="lt1"/>
                </a:solidFill>
                <a:latin typeface="Lato"/>
                <a:ea typeface="Lato"/>
                <a:cs typeface="Lato"/>
                <a:sym typeface="Lato"/>
              </a:rPr>
              <a:t>9</a:t>
            </a:r>
            <a:endParaRPr b="1" i="0" sz="1100" u="none" cap="none" strike="noStrike">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46"/>
          <p:cNvPicPr preferRelativeResize="0"/>
          <p:nvPr/>
        </p:nvPicPr>
        <p:blipFill rotWithShape="1">
          <a:blip r:embed="rId3">
            <a:alphaModFix/>
          </a:blip>
          <a:srcRect b="0" l="10542" r="10542" t="0"/>
          <a:stretch/>
        </p:blipFill>
        <p:spPr>
          <a:xfrm>
            <a:off x="0" y="2451892"/>
            <a:ext cx="2898000" cy="2691600"/>
          </a:xfrm>
          <a:prstGeom prst="rtTriangle">
            <a:avLst/>
          </a:prstGeom>
          <a:noFill/>
          <a:ln>
            <a:noFill/>
          </a:ln>
        </p:spPr>
      </p:pic>
      <p:sp>
        <p:nvSpPr>
          <p:cNvPr id="500" name="Google Shape;500;p46"/>
          <p:cNvSpPr/>
          <p:nvPr/>
        </p:nvSpPr>
        <p:spPr>
          <a:xfrm>
            <a:off x="0" y="0"/>
            <a:ext cx="1058441" cy="739704"/>
          </a:xfrm>
          <a:custGeom>
            <a:rect b="b" l="l" r="r" t="t"/>
            <a:pathLst>
              <a:path extrusionOk="0" h="48898" w="84254">
                <a:moveTo>
                  <a:pt x="0" y="0"/>
                </a:moveTo>
                <a:lnTo>
                  <a:pt x="50319" y="0"/>
                </a:lnTo>
                <a:lnTo>
                  <a:pt x="84254" y="33935"/>
                </a:lnTo>
                <a:lnTo>
                  <a:pt x="84254" y="48898"/>
                </a:lnTo>
                <a:lnTo>
                  <a:pt x="48798" y="48898"/>
                </a:lnTo>
                <a:close/>
              </a:path>
            </a:pathLst>
          </a:custGeom>
          <a:solidFill>
            <a:srgbClr val="B6D7A8"/>
          </a:solidFill>
          <a:ln>
            <a:noFill/>
          </a:ln>
        </p:spPr>
      </p:sp>
      <p:sp>
        <p:nvSpPr>
          <p:cNvPr id="501" name="Google Shape;501;p46"/>
          <p:cNvSpPr/>
          <p:nvPr/>
        </p:nvSpPr>
        <p:spPr>
          <a:xfrm>
            <a:off x="0" y="0"/>
            <a:ext cx="1160950" cy="1694100"/>
          </a:xfrm>
          <a:custGeom>
            <a:rect b="b" l="l" r="r" t="t"/>
            <a:pathLst>
              <a:path extrusionOk="0" h="67764" w="50542">
                <a:moveTo>
                  <a:pt x="50542" y="63350"/>
                </a:moveTo>
                <a:lnTo>
                  <a:pt x="9254" y="67764"/>
                </a:lnTo>
                <a:lnTo>
                  <a:pt x="0" y="57583"/>
                </a:lnTo>
                <a:lnTo>
                  <a:pt x="563" y="23855"/>
                </a:lnTo>
                <a:lnTo>
                  <a:pt x="234" y="0"/>
                </a:lnTo>
                <a:close/>
              </a:path>
            </a:pathLst>
          </a:custGeom>
          <a:solidFill>
            <a:srgbClr val="1155CC"/>
          </a:solidFill>
          <a:ln>
            <a:noFill/>
          </a:ln>
        </p:spPr>
      </p:sp>
      <p:sp>
        <p:nvSpPr>
          <p:cNvPr id="502" name="Google Shape;502;p46"/>
          <p:cNvSpPr txBox="1"/>
          <p:nvPr>
            <p:ph idx="4294967295" type="ctrTitle"/>
          </p:nvPr>
        </p:nvSpPr>
        <p:spPr>
          <a:xfrm>
            <a:off x="445425" y="1842138"/>
            <a:ext cx="5517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lt1"/>
              </a:buClr>
              <a:buSzPts val="2800"/>
              <a:buFont typeface="Montserrat"/>
              <a:buNone/>
            </a:pPr>
            <a:r>
              <a:rPr b="0" i="0" lang="en" sz="1800" u="none" cap="none" strike="noStrike">
                <a:solidFill>
                  <a:schemeClr val="lt1"/>
                </a:solidFill>
                <a:latin typeface="Georgia"/>
                <a:ea typeface="Georgia"/>
                <a:cs typeface="Georgia"/>
                <a:sym typeface="Georgia"/>
              </a:rPr>
              <a:t>SUPERVISOR : Prof. SASWATI CHAKRABORTY</a:t>
            </a:r>
            <a:endParaRPr b="0" i="0" sz="2800" u="none" cap="none" strike="noStrike">
              <a:solidFill>
                <a:schemeClr val="lt1"/>
              </a:solidFill>
              <a:latin typeface="Georgia"/>
              <a:ea typeface="Georgia"/>
              <a:cs typeface="Georgia"/>
              <a:sym typeface="Georgia"/>
            </a:endParaRPr>
          </a:p>
        </p:txBody>
      </p:sp>
      <p:sp>
        <p:nvSpPr>
          <p:cNvPr id="503" name="Google Shape;503;p46"/>
          <p:cNvSpPr txBox="1"/>
          <p:nvPr>
            <p:ph idx="4294967295" type="subTitle"/>
          </p:nvPr>
        </p:nvSpPr>
        <p:spPr>
          <a:xfrm>
            <a:off x="2694875" y="739700"/>
            <a:ext cx="3900600" cy="50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300"/>
              <a:buFont typeface="Lato"/>
              <a:buNone/>
            </a:pPr>
            <a:r>
              <a:rPr b="0" i="0" lang="en" sz="2100" u="sng" cap="none" strike="noStrike">
                <a:solidFill>
                  <a:schemeClr val="lt1"/>
                </a:solidFill>
                <a:latin typeface="Georgia"/>
                <a:ea typeface="Georgia"/>
                <a:cs typeface="Georgia"/>
                <a:sym typeface="Georgia"/>
              </a:rPr>
              <a:t>UNIVERSITY OF CALCUTTA</a:t>
            </a:r>
            <a:endParaRPr b="0" i="0" sz="1600" u="sng" cap="none" strike="noStrike">
              <a:solidFill>
                <a:schemeClr val="lt1"/>
              </a:solidFill>
              <a:latin typeface="Georgia"/>
              <a:ea typeface="Georgia"/>
              <a:cs typeface="Georgia"/>
              <a:sym typeface="Georgia"/>
            </a:endParaRPr>
          </a:p>
        </p:txBody>
      </p:sp>
      <p:sp>
        <p:nvSpPr>
          <p:cNvPr id="504" name="Google Shape;504;p46"/>
          <p:cNvSpPr txBox="1"/>
          <p:nvPr/>
        </p:nvSpPr>
        <p:spPr>
          <a:xfrm>
            <a:off x="1273375" y="2596725"/>
            <a:ext cx="501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br>
              <a:rPr b="0" i="0" lang="en" sz="1800" u="none" cap="none" strike="noStrike">
                <a:solidFill>
                  <a:schemeClr val="lt1"/>
                </a:solidFill>
                <a:latin typeface="Georgia"/>
                <a:ea typeface="Georgia"/>
                <a:cs typeface="Georgia"/>
                <a:sym typeface="Georgia"/>
              </a:rPr>
            </a:br>
            <a:r>
              <a:rPr b="0" i="0" lang="en" sz="1800" u="none" cap="none" strike="noStrike">
                <a:solidFill>
                  <a:schemeClr val="lt1"/>
                </a:solidFill>
                <a:latin typeface="Georgia"/>
                <a:ea typeface="Georgia"/>
                <a:cs typeface="Georgia"/>
                <a:sym typeface="Georgia"/>
              </a:rPr>
              <a:t>TEAM MEMBERS : 1. TANISHA ROY</a:t>
            </a:r>
            <a:br>
              <a:rPr b="0" i="0" lang="en" sz="1800" u="none" cap="none" strike="noStrike">
                <a:solidFill>
                  <a:schemeClr val="lt1"/>
                </a:solidFill>
                <a:latin typeface="Georgia"/>
                <a:ea typeface="Georgia"/>
                <a:cs typeface="Georgia"/>
                <a:sym typeface="Georgia"/>
              </a:rPr>
            </a:br>
            <a:r>
              <a:rPr b="0" i="0" lang="en" sz="1800" u="none" cap="none" strike="noStrike">
                <a:solidFill>
                  <a:schemeClr val="lt1"/>
                </a:solidFill>
                <a:latin typeface="Georgia"/>
                <a:ea typeface="Georgia"/>
                <a:cs typeface="Georgia"/>
                <a:sym typeface="Georgia"/>
              </a:rPr>
              <a:t>                                     2. ANIMA MAHATO</a:t>
            </a:r>
            <a:br>
              <a:rPr b="0" i="0" lang="en" sz="1800" u="none" cap="none" strike="noStrike">
                <a:solidFill>
                  <a:schemeClr val="lt1"/>
                </a:solidFill>
                <a:latin typeface="Georgia"/>
                <a:ea typeface="Georgia"/>
                <a:cs typeface="Georgia"/>
                <a:sym typeface="Georgia"/>
              </a:rPr>
            </a:br>
            <a:r>
              <a:rPr b="0" i="0" lang="en" sz="1800" u="none" cap="none" strike="noStrike">
                <a:solidFill>
                  <a:schemeClr val="lt1"/>
                </a:solidFill>
                <a:latin typeface="Georgia"/>
                <a:ea typeface="Georgia"/>
                <a:cs typeface="Georgia"/>
                <a:sym typeface="Georgia"/>
              </a:rPr>
              <a:t>                                     3. DEBOJIT PAL</a:t>
            </a:r>
            <a:endParaRPr b="0" i="0" sz="1400" u="none" cap="none" strike="noStrike">
              <a:solidFill>
                <a:srgbClr val="000000"/>
              </a:solidFill>
              <a:latin typeface="Georgia"/>
              <a:ea typeface="Georgia"/>
              <a:cs typeface="Georgia"/>
              <a:sym typeface="Georgia"/>
            </a:endParaRPr>
          </a:p>
        </p:txBody>
      </p:sp>
      <p:sp>
        <p:nvSpPr>
          <p:cNvPr id="505" name="Google Shape;505;p46"/>
          <p:cNvSpPr txBox="1"/>
          <p:nvPr/>
        </p:nvSpPr>
        <p:spPr>
          <a:xfrm>
            <a:off x="0" y="3458625"/>
            <a:ext cx="4301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06" name="Google Shape;506;p46"/>
          <p:cNvSpPr txBox="1"/>
          <p:nvPr/>
        </p:nvSpPr>
        <p:spPr>
          <a:xfrm>
            <a:off x="3485225" y="4539225"/>
            <a:ext cx="3489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EB Garamond SemiBold"/>
                <a:ea typeface="EB Garamond SemiBold"/>
                <a:cs typeface="EB Garamond SemiBold"/>
                <a:sym typeface="EB Garamond SemiBold"/>
              </a:rPr>
              <a:t>DEPARTMENT OF COMPUTER SCIENCE</a:t>
            </a:r>
            <a:endParaRPr b="0" i="0" sz="600" u="none" cap="none" strike="noStrike">
              <a:solidFill>
                <a:schemeClr val="lt1"/>
              </a:solidFill>
              <a:latin typeface="EB Garamond SemiBold"/>
              <a:ea typeface="EB Garamond SemiBold"/>
              <a:cs typeface="EB Garamond SemiBold"/>
              <a:sym typeface="EB Garamond SemiBold"/>
            </a:endParaRPr>
          </a:p>
        </p:txBody>
      </p:sp>
      <p:sp>
        <p:nvSpPr>
          <p:cNvPr id="507" name="Google Shape;507;p46"/>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2</a:t>
            </a:r>
            <a:endParaRPr b="1" sz="11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Introduction</a:t>
            </a:r>
            <a:endParaRPr/>
          </a:p>
        </p:txBody>
      </p:sp>
      <p:sp>
        <p:nvSpPr>
          <p:cNvPr id="513" name="Google Shape;513;p47"/>
          <p:cNvSpPr txBox="1"/>
          <p:nvPr>
            <p:ph idx="1" type="body"/>
          </p:nvPr>
        </p:nvSpPr>
        <p:spPr>
          <a:xfrm>
            <a:off x="1297500" y="1173575"/>
            <a:ext cx="7038900" cy="3315600"/>
          </a:xfrm>
          <a:prstGeom prst="rect">
            <a:avLst/>
          </a:prstGeom>
          <a:noFill/>
          <a:ln>
            <a:noFill/>
          </a:ln>
        </p:spPr>
        <p:txBody>
          <a:bodyPr anchorCtr="0" anchor="t" bIns="91425" lIns="91425" spcFirstLastPara="1" rIns="91425" wrap="square" tIns="91425">
            <a:noAutofit/>
          </a:bodyPr>
          <a:lstStyle/>
          <a:p>
            <a:pPr indent="-215900" lvl="0" marL="215900" rtl="0" algn="l">
              <a:lnSpc>
                <a:spcPct val="100000"/>
              </a:lnSpc>
              <a:spcBef>
                <a:spcPts val="0"/>
              </a:spcBef>
              <a:spcAft>
                <a:spcPts val="0"/>
              </a:spcAft>
              <a:buClr>
                <a:schemeClr val="lt1"/>
              </a:buClr>
              <a:buSzPts val="1400"/>
              <a:buFont typeface="Lato"/>
              <a:buChar char="⮚"/>
            </a:pPr>
            <a:r>
              <a:rPr lang="en" sz="1400"/>
              <a:t>Fire alarm systems are essential in alerting people before fire engulfs their homes. However, fire alarm systems, today, require a lot of wiring and labor to be installed.</a:t>
            </a:r>
            <a:endParaRPr sz="1200">
              <a:solidFill>
                <a:srgbClr val="000000"/>
              </a:solidFill>
            </a:endParaRPr>
          </a:p>
          <a:p>
            <a:pPr indent="0" lvl="0" marL="0" rtl="0" algn="l">
              <a:lnSpc>
                <a:spcPct val="100000"/>
              </a:lnSpc>
              <a:spcBef>
                <a:spcPts val="0"/>
              </a:spcBef>
              <a:spcAft>
                <a:spcPts val="0"/>
              </a:spcAft>
              <a:buClr>
                <a:srgbClr val="000000"/>
              </a:buClr>
              <a:buSzPts val="1300"/>
              <a:buFont typeface="Arial"/>
              <a:buNone/>
            </a:pPr>
            <a:r>
              <a:t/>
            </a:r>
            <a:endParaRPr sz="1400"/>
          </a:p>
          <a:p>
            <a:pPr indent="-215900" lvl="0" marL="215900" rtl="0" algn="l">
              <a:lnSpc>
                <a:spcPct val="100000"/>
              </a:lnSpc>
              <a:spcBef>
                <a:spcPts val="0"/>
              </a:spcBef>
              <a:spcAft>
                <a:spcPts val="0"/>
              </a:spcAft>
              <a:buClr>
                <a:schemeClr val="lt1"/>
              </a:buClr>
              <a:buSzPts val="1400"/>
              <a:buFont typeface="Lato"/>
              <a:buChar char="⮚"/>
            </a:pPr>
            <a:r>
              <a:rPr lang="en" sz="1400"/>
              <a:t>Smoke detector play a vital role in reducing fire deaths and injuries. If there is  fire and smoke in your home, smoke spreads fast and you need smoke alarms to give you time to get out and it also exhaust fumes by turning on the exhaust fan.</a:t>
            </a:r>
            <a:endParaRPr sz="1200">
              <a:solidFill>
                <a:srgbClr val="000000"/>
              </a:solidFill>
            </a:endParaRPr>
          </a:p>
          <a:p>
            <a:pPr indent="0" lvl="0" marL="0" rtl="0" algn="l">
              <a:lnSpc>
                <a:spcPct val="100000"/>
              </a:lnSpc>
              <a:spcBef>
                <a:spcPts val="0"/>
              </a:spcBef>
              <a:spcAft>
                <a:spcPts val="0"/>
              </a:spcAft>
              <a:buClr>
                <a:srgbClr val="000000"/>
              </a:buClr>
              <a:buSzPts val="1300"/>
              <a:buFont typeface="Arial"/>
              <a:buNone/>
            </a:pPr>
            <a:r>
              <a:rPr lang="en" sz="1400"/>
              <a:t> </a:t>
            </a:r>
            <a:endParaRPr sz="1400"/>
          </a:p>
          <a:p>
            <a:pPr indent="-215900" lvl="0" marL="215900" rtl="0" algn="l">
              <a:lnSpc>
                <a:spcPct val="100000"/>
              </a:lnSpc>
              <a:spcBef>
                <a:spcPts val="0"/>
              </a:spcBef>
              <a:spcAft>
                <a:spcPts val="0"/>
              </a:spcAft>
              <a:buClr>
                <a:schemeClr val="lt1"/>
              </a:buClr>
              <a:buSzPts val="1400"/>
              <a:buFont typeface="Lato"/>
              <a:buChar char="⮚"/>
            </a:pPr>
            <a:r>
              <a:rPr lang="en" sz="1400"/>
              <a:t>We are proposing an IOT based  fire alarm system and smoke detection that is easy to install. The proposed system  consist of a microcontroller (Arduino uno R3)  connected to  smoke and flame sensor that continuously sense the surrounding environment to detect the presence of fire and smoke.</a:t>
            </a:r>
            <a:endParaRPr sz="1200">
              <a:solidFill>
                <a:srgbClr val="000000"/>
              </a:solidFill>
            </a:endParaRPr>
          </a:p>
          <a:p>
            <a:pPr indent="0" lvl="0" marL="0" rtl="0" algn="just">
              <a:lnSpc>
                <a:spcPct val="100000"/>
              </a:lnSpc>
              <a:spcBef>
                <a:spcPts val="0"/>
              </a:spcBef>
              <a:spcAft>
                <a:spcPts val="0"/>
              </a:spcAft>
              <a:buClr>
                <a:srgbClr val="000000"/>
              </a:buClr>
              <a:buSzPts val="1300"/>
              <a:buFont typeface="Arial"/>
              <a:buNone/>
            </a:pPr>
            <a:r>
              <a:t/>
            </a:r>
            <a:endParaRPr sz="1400"/>
          </a:p>
          <a:p>
            <a:pPr indent="-215900" lvl="0" marL="215900" rtl="0" algn="just">
              <a:lnSpc>
                <a:spcPct val="100000"/>
              </a:lnSpc>
              <a:spcBef>
                <a:spcPts val="0"/>
              </a:spcBef>
              <a:spcAft>
                <a:spcPts val="0"/>
              </a:spcAft>
              <a:buClr>
                <a:schemeClr val="lt1"/>
              </a:buClr>
              <a:buSzPts val="1400"/>
              <a:buFont typeface="Lato"/>
              <a:buChar char="⮚"/>
            </a:pPr>
            <a:r>
              <a:rPr lang="en" sz="1400"/>
              <a:t>Once fire and smoke are detected by sensors, it sends a signal to a centralized node that is triggered to make call and send an SMS to the user and alert the house by producing a local alarm. </a:t>
            </a:r>
            <a:endParaRPr sz="1500"/>
          </a:p>
          <a:p>
            <a:pPr indent="0" lvl="0" marL="0" rtl="0" algn="l">
              <a:lnSpc>
                <a:spcPct val="115000"/>
              </a:lnSpc>
              <a:spcBef>
                <a:spcPts val="0"/>
              </a:spcBef>
              <a:spcAft>
                <a:spcPts val="1600"/>
              </a:spcAft>
              <a:buSzPts val="1300"/>
              <a:buNone/>
            </a:pPr>
            <a:r>
              <a:t/>
            </a:r>
            <a:endParaRPr/>
          </a:p>
        </p:txBody>
      </p:sp>
      <p:sp>
        <p:nvSpPr>
          <p:cNvPr id="514" name="Google Shape;514;p47"/>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3</a:t>
            </a:r>
            <a:endParaRPr sz="11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8"/>
          <p:cNvSpPr txBox="1"/>
          <p:nvPr>
            <p:ph type="title"/>
          </p:nvPr>
        </p:nvSpPr>
        <p:spPr>
          <a:xfrm>
            <a:off x="1297500" y="663075"/>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Motivation and Objective</a:t>
            </a:r>
            <a:endParaRPr/>
          </a:p>
        </p:txBody>
      </p:sp>
      <p:sp>
        <p:nvSpPr>
          <p:cNvPr id="520" name="Google Shape;520;p48"/>
          <p:cNvSpPr txBox="1"/>
          <p:nvPr/>
        </p:nvSpPr>
        <p:spPr>
          <a:xfrm>
            <a:off x="1297500" y="15787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521" name="Google Shape;521;p48"/>
          <p:cNvSpPr txBox="1"/>
          <p:nvPr>
            <p:ph idx="1" type="body"/>
          </p:nvPr>
        </p:nvSpPr>
        <p:spPr>
          <a:xfrm>
            <a:off x="2030400" y="1577175"/>
            <a:ext cx="6460500" cy="63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400"/>
              <a:t>These accidents can occur from discarded cigarettes left on flammable materials, </a:t>
            </a:r>
            <a:r>
              <a:rPr lang="en" sz="1400">
                <a:solidFill>
                  <a:srgbClr val="202124"/>
                </a:solidFill>
              </a:rPr>
              <a:t> </a:t>
            </a:r>
            <a:r>
              <a:rPr lang="en" sz="1400"/>
              <a:t>gas leak from cylinder</a:t>
            </a:r>
            <a:endParaRPr>
              <a:solidFill>
                <a:srgbClr val="FFFFFF"/>
              </a:solidFill>
            </a:endParaRPr>
          </a:p>
        </p:txBody>
      </p:sp>
      <p:sp>
        <p:nvSpPr>
          <p:cNvPr id="522" name="Google Shape;522;p48"/>
          <p:cNvSpPr txBox="1"/>
          <p:nvPr/>
        </p:nvSpPr>
        <p:spPr>
          <a:xfrm>
            <a:off x="1297500" y="2387575"/>
            <a:ext cx="732900" cy="87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523" name="Google Shape;523;p48"/>
          <p:cNvSpPr txBox="1"/>
          <p:nvPr>
            <p:ph idx="1" type="body"/>
          </p:nvPr>
        </p:nvSpPr>
        <p:spPr>
          <a:xfrm>
            <a:off x="1989000" y="2387575"/>
            <a:ext cx="6501900" cy="8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400"/>
              <a:t>The primary motivation for fire alarm system requirements in building and fire codes is to provide early notification to building occupants so they can exit the building, and to notify the fire service so it can respond to the fire.</a:t>
            </a:r>
            <a:endParaRPr>
              <a:solidFill>
                <a:srgbClr val="FFFFFF"/>
              </a:solidFill>
            </a:endParaRPr>
          </a:p>
        </p:txBody>
      </p:sp>
      <p:sp>
        <p:nvSpPr>
          <p:cNvPr id="524" name="Google Shape;524;p48"/>
          <p:cNvSpPr txBox="1"/>
          <p:nvPr/>
        </p:nvSpPr>
        <p:spPr>
          <a:xfrm>
            <a:off x="1297500" y="3594075"/>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525" name="Google Shape;525;p48"/>
          <p:cNvSpPr txBox="1"/>
          <p:nvPr>
            <p:ph idx="1" type="body"/>
          </p:nvPr>
        </p:nvSpPr>
        <p:spPr>
          <a:xfrm>
            <a:off x="1989000" y="3594075"/>
            <a:ext cx="6347400" cy="8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By detecting a fire quickly and accurately and providing early warning notification, a fire-detection system can limit the emission of toxic products created by combustion, as well as global-warming gases produced by the fire itself. </a:t>
            </a:r>
            <a:endParaRPr>
              <a:solidFill>
                <a:srgbClr val="FFFFFF"/>
              </a:solidFill>
            </a:endParaRPr>
          </a:p>
        </p:txBody>
      </p:sp>
      <p:sp>
        <p:nvSpPr>
          <p:cNvPr id="526" name="Google Shape;526;p48"/>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4</a:t>
            </a:r>
            <a:endParaRPr sz="11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Hardware Components</a:t>
            </a:r>
            <a:endParaRPr/>
          </a:p>
        </p:txBody>
      </p:sp>
      <p:sp>
        <p:nvSpPr>
          <p:cNvPr id="532" name="Google Shape;532;p49"/>
          <p:cNvSpPr txBox="1"/>
          <p:nvPr>
            <p:ph idx="1" type="body"/>
          </p:nvPr>
        </p:nvSpPr>
        <p:spPr>
          <a:xfrm>
            <a:off x="1297500" y="956850"/>
            <a:ext cx="7038900" cy="4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The Hardware requirement will be as following:-</a:t>
            </a:r>
            <a:endParaRPr/>
          </a:p>
        </p:txBody>
      </p:sp>
      <p:sp>
        <p:nvSpPr>
          <p:cNvPr id="533" name="Google Shape;533;p49"/>
          <p:cNvSpPr txBox="1"/>
          <p:nvPr/>
        </p:nvSpPr>
        <p:spPr>
          <a:xfrm>
            <a:off x="1734475" y="1446050"/>
            <a:ext cx="195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Georgia"/>
                <a:ea typeface="Georgia"/>
                <a:cs typeface="Georgia"/>
                <a:sym typeface="Georgia"/>
              </a:rPr>
              <a:t>BREAD  BOARD</a:t>
            </a:r>
            <a:endParaRPr b="0" i="0" sz="1800" u="none" cap="none" strike="noStrike">
              <a:solidFill>
                <a:schemeClr val="lt1"/>
              </a:solidFill>
              <a:latin typeface="Georgia"/>
              <a:ea typeface="Georgia"/>
              <a:cs typeface="Georgia"/>
              <a:sym typeface="Georgia"/>
            </a:endParaRPr>
          </a:p>
        </p:txBody>
      </p:sp>
      <p:sp>
        <p:nvSpPr>
          <p:cNvPr id="534" name="Google Shape;534;p49"/>
          <p:cNvSpPr txBox="1"/>
          <p:nvPr/>
        </p:nvSpPr>
        <p:spPr>
          <a:xfrm>
            <a:off x="5430425" y="141500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Georgia"/>
                <a:ea typeface="Georgia"/>
                <a:cs typeface="Georgia"/>
                <a:sym typeface="Georgia"/>
              </a:rPr>
              <a:t>ARDUINO UNO R3 </a:t>
            </a:r>
            <a:endParaRPr b="0" i="0" sz="1100" u="none" cap="none" strike="noStrike">
              <a:solidFill>
                <a:srgbClr val="000000"/>
              </a:solidFill>
              <a:latin typeface="Georgia"/>
              <a:ea typeface="Georgia"/>
              <a:cs typeface="Georgia"/>
              <a:sym typeface="Georgia"/>
            </a:endParaRPr>
          </a:p>
        </p:txBody>
      </p:sp>
      <p:pic>
        <p:nvPicPr>
          <p:cNvPr id="535" name="Google Shape;535;p49"/>
          <p:cNvPicPr preferRelativeResize="0"/>
          <p:nvPr/>
        </p:nvPicPr>
        <p:blipFill rotWithShape="1">
          <a:blip r:embed="rId3">
            <a:alphaModFix/>
          </a:blip>
          <a:srcRect b="0" l="0" r="0" t="0"/>
          <a:stretch/>
        </p:blipFill>
        <p:spPr>
          <a:xfrm>
            <a:off x="1049159" y="1983860"/>
            <a:ext cx="3328729" cy="1402720"/>
          </a:xfrm>
          <a:prstGeom prst="rect">
            <a:avLst/>
          </a:prstGeom>
          <a:noFill/>
          <a:ln>
            <a:noFill/>
          </a:ln>
          <a:effectLst>
            <a:reflection blurRad="0" dir="0" dist="0" endA="0" endPos="38000" fadeDir="5400012" kx="0" rotWithShape="0" algn="bl" stA="25000" stPos="0" sy="-100000" ky="0"/>
          </a:effectLst>
        </p:spPr>
      </p:pic>
      <p:sp>
        <p:nvSpPr>
          <p:cNvPr id="536" name="Google Shape;536;p49"/>
          <p:cNvSpPr txBox="1"/>
          <p:nvPr/>
        </p:nvSpPr>
        <p:spPr>
          <a:xfrm>
            <a:off x="1049150" y="3742050"/>
            <a:ext cx="3000000" cy="785100"/>
          </a:xfrm>
          <a:prstGeom prst="rect">
            <a:avLst/>
          </a:prstGeom>
          <a:noFill/>
          <a:ln>
            <a:noFill/>
          </a:ln>
        </p:spPr>
        <p:txBody>
          <a:bodyPr anchorCtr="0" anchor="t" bIns="91425" lIns="91425" spcFirstLastPara="1" rIns="91425" wrap="square" tIns="91425">
            <a:spAutoFit/>
          </a:bodyPr>
          <a:lstStyle/>
          <a:p>
            <a:pPr indent="-196850" lvl="0" marL="2159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Breadboard is thin plastic board that'll be used to hold the circuit elements which are wired together.</a:t>
            </a:r>
            <a:endParaRPr b="0" i="0" sz="1400" u="none" cap="none" strike="noStrike">
              <a:solidFill>
                <a:schemeClr val="lt1"/>
              </a:solidFill>
              <a:latin typeface="Lato"/>
              <a:ea typeface="Lato"/>
              <a:cs typeface="Lato"/>
              <a:sym typeface="Lato"/>
            </a:endParaRPr>
          </a:p>
        </p:txBody>
      </p:sp>
      <p:sp>
        <p:nvSpPr>
          <p:cNvPr id="537" name="Google Shape;537;p49"/>
          <p:cNvSpPr txBox="1"/>
          <p:nvPr/>
        </p:nvSpPr>
        <p:spPr>
          <a:xfrm>
            <a:off x="4966200" y="3845575"/>
            <a:ext cx="3791100" cy="1108200"/>
          </a:xfrm>
          <a:prstGeom prst="rect">
            <a:avLst/>
          </a:prstGeom>
          <a:noFill/>
          <a:ln>
            <a:noFill/>
          </a:ln>
        </p:spPr>
        <p:txBody>
          <a:bodyPr anchorCtr="0" anchor="t" bIns="91425" lIns="91425" spcFirstLastPara="1" rIns="91425" wrap="square" tIns="91425">
            <a:spAutoFit/>
          </a:bodyPr>
          <a:lstStyle/>
          <a:p>
            <a:pPr indent="-215900" lvl="0" marL="215900" marR="0" rtl="0" algn="l">
              <a:lnSpc>
                <a:spcPct val="100000"/>
              </a:lnSpc>
              <a:spcBef>
                <a:spcPts val="0"/>
              </a:spcBef>
              <a:spcAft>
                <a:spcPts val="0"/>
              </a:spcAft>
              <a:buClr>
                <a:schemeClr val="lt1"/>
              </a:buClr>
              <a:buSzPts val="1200"/>
              <a:buFont typeface="Lato"/>
              <a:buChar char="❏"/>
            </a:pPr>
            <a:r>
              <a:rPr b="0" i="0" lang="en" sz="1200" u="none" cap="none" strike="noStrike">
                <a:solidFill>
                  <a:schemeClr val="lt1"/>
                </a:solidFill>
                <a:latin typeface="Lato"/>
                <a:ea typeface="Lato"/>
                <a:cs typeface="Lato"/>
                <a:sym typeface="Lato"/>
              </a:rPr>
              <a:t>Arduino UNO is a microcontroller board based on the ATmega328P. It has 14 digital input/output pins , 6 analog inputs, a 16 MHz ceramic resonator, a USB connection, a power jack, an ICSP header and a reset button.</a:t>
            </a:r>
            <a:endParaRPr b="0" i="0" sz="1200" u="none" cap="none" strike="noStrike">
              <a:solidFill>
                <a:schemeClr val="lt1"/>
              </a:solidFill>
              <a:latin typeface="Lato"/>
              <a:ea typeface="Lato"/>
              <a:cs typeface="Lato"/>
              <a:sym typeface="Lato"/>
            </a:endParaRPr>
          </a:p>
        </p:txBody>
      </p:sp>
      <p:pic>
        <p:nvPicPr>
          <p:cNvPr id="538" name="Google Shape;538;p49"/>
          <p:cNvPicPr preferRelativeResize="0"/>
          <p:nvPr/>
        </p:nvPicPr>
        <p:blipFill rotWithShape="1">
          <a:blip r:embed="rId4">
            <a:alphaModFix/>
          </a:blip>
          <a:srcRect b="0" l="0" r="0" t="0"/>
          <a:stretch/>
        </p:blipFill>
        <p:spPr>
          <a:xfrm>
            <a:off x="5165818" y="1924199"/>
            <a:ext cx="2603458" cy="1697950"/>
          </a:xfrm>
          <a:prstGeom prst="rect">
            <a:avLst/>
          </a:prstGeom>
          <a:noFill/>
          <a:ln>
            <a:noFill/>
          </a:ln>
          <a:effectLst>
            <a:reflection blurRad="0" dir="0" dist="0" endA="0" endPos="30000" fadeDir="5400012" kx="0" rotWithShape="0" algn="bl" stA="32000" stPos="0" sy="-100000" ky="0"/>
          </a:effectLst>
        </p:spPr>
      </p:pic>
      <p:sp>
        <p:nvSpPr>
          <p:cNvPr id="539" name="Google Shape;539;p49"/>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5</a:t>
            </a:r>
            <a:endParaRPr sz="11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Hardware Components</a:t>
            </a:r>
            <a:endParaRPr/>
          </a:p>
        </p:txBody>
      </p:sp>
      <p:sp>
        <p:nvSpPr>
          <p:cNvPr id="545" name="Google Shape;545;p50"/>
          <p:cNvSpPr txBox="1"/>
          <p:nvPr>
            <p:ph idx="1" type="body"/>
          </p:nvPr>
        </p:nvSpPr>
        <p:spPr>
          <a:xfrm>
            <a:off x="1297500" y="956850"/>
            <a:ext cx="7038900" cy="4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The Hardware requirement will be as following:-</a:t>
            </a:r>
            <a:endParaRPr/>
          </a:p>
        </p:txBody>
      </p:sp>
      <p:sp>
        <p:nvSpPr>
          <p:cNvPr id="546" name="Google Shape;546;p50"/>
          <p:cNvSpPr txBox="1"/>
          <p:nvPr/>
        </p:nvSpPr>
        <p:spPr>
          <a:xfrm>
            <a:off x="1734475" y="1446050"/>
            <a:ext cx="195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Georgia"/>
                <a:ea typeface="Georgia"/>
                <a:cs typeface="Georgia"/>
                <a:sym typeface="Georgia"/>
              </a:rPr>
              <a:t>FLAME SENSOR</a:t>
            </a:r>
            <a:endParaRPr b="0" i="0" sz="1800" u="none" cap="none" strike="noStrike">
              <a:solidFill>
                <a:schemeClr val="lt1"/>
              </a:solidFill>
              <a:latin typeface="Georgia"/>
              <a:ea typeface="Georgia"/>
              <a:cs typeface="Georgia"/>
              <a:sym typeface="Georgia"/>
            </a:endParaRPr>
          </a:p>
        </p:txBody>
      </p:sp>
      <p:sp>
        <p:nvSpPr>
          <p:cNvPr id="547" name="Google Shape;547;p50"/>
          <p:cNvSpPr txBox="1"/>
          <p:nvPr/>
        </p:nvSpPr>
        <p:spPr>
          <a:xfrm>
            <a:off x="5409725" y="1446050"/>
            <a:ext cx="208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Georgia"/>
                <a:ea typeface="Georgia"/>
                <a:cs typeface="Georgia"/>
                <a:sym typeface="Georgia"/>
              </a:rPr>
              <a:t>SMOKE SENSOR</a:t>
            </a:r>
            <a:endParaRPr b="0" i="0" sz="1800" u="none" cap="none" strike="noStrike">
              <a:solidFill>
                <a:schemeClr val="lt1"/>
              </a:solidFill>
              <a:latin typeface="Georgia"/>
              <a:ea typeface="Georgia"/>
              <a:cs typeface="Georgia"/>
              <a:sym typeface="Georgia"/>
            </a:endParaRPr>
          </a:p>
        </p:txBody>
      </p:sp>
      <p:sp>
        <p:nvSpPr>
          <p:cNvPr id="548" name="Google Shape;548;p50"/>
          <p:cNvSpPr txBox="1"/>
          <p:nvPr/>
        </p:nvSpPr>
        <p:spPr>
          <a:xfrm>
            <a:off x="1069950" y="3330600"/>
            <a:ext cx="3000000" cy="15855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Flame sensor infrared receiver module ignition source detection module is Arduino compatible.</a:t>
            </a:r>
            <a:endParaRPr b="0" i="0" sz="1300" u="none" cap="none" strike="noStrike">
              <a:solidFill>
                <a:srgbClr val="000000"/>
              </a:solidFill>
              <a:latin typeface="Lato"/>
              <a:ea typeface="Lato"/>
              <a:cs typeface="Lato"/>
              <a:sym typeface="Lato"/>
            </a:endParaRPr>
          </a:p>
          <a:p>
            <a:pPr indent="-311150" lvl="0" marL="457200" marR="0" rtl="0" algn="just">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It has 4 pins namely VCC, GND, D0- digital output  and A0- analogue output</a:t>
            </a:r>
            <a:endParaRPr b="0" i="0" sz="1300" u="none" cap="none" strike="noStrike">
              <a:solidFill>
                <a:schemeClr val="lt1"/>
              </a:solidFill>
              <a:latin typeface="Lato"/>
              <a:ea typeface="Lato"/>
              <a:cs typeface="Lato"/>
              <a:sym typeface="Lato"/>
            </a:endParaRPr>
          </a:p>
        </p:txBody>
      </p:sp>
      <p:sp>
        <p:nvSpPr>
          <p:cNvPr id="549" name="Google Shape;549;p50"/>
          <p:cNvSpPr txBox="1"/>
          <p:nvPr/>
        </p:nvSpPr>
        <p:spPr>
          <a:xfrm>
            <a:off x="4966200" y="3352425"/>
            <a:ext cx="2982000" cy="13854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A smoke sensor which works on 5V DC and draws around 800mW.</a:t>
            </a:r>
            <a:endParaRPr b="0" i="0" sz="1300" u="none" cap="none" strike="noStrike">
              <a:solidFill>
                <a:srgbClr val="000000"/>
              </a:solidFill>
              <a:latin typeface="Lato"/>
              <a:ea typeface="Lato"/>
              <a:cs typeface="Lato"/>
              <a:sym typeface="Lato"/>
            </a:endParaRPr>
          </a:p>
          <a:p>
            <a:pPr indent="-311150" lvl="0" marL="457200" marR="0" rtl="0" algn="just">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It has 4 pins namely VCC,GND, D0- digital output, A0- analogue output.</a:t>
            </a:r>
            <a:endParaRPr b="0" i="0" sz="1300" u="none" cap="none" strike="noStrike">
              <a:solidFill>
                <a:schemeClr val="lt1"/>
              </a:solidFill>
              <a:latin typeface="Lato"/>
              <a:ea typeface="Lato"/>
              <a:cs typeface="Lato"/>
              <a:sym typeface="Lato"/>
            </a:endParaRPr>
          </a:p>
        </p:txBody>
      </p:sp>
      <p:pic>
        <p:nvPicPr>
          <p:cNvPr id="550" name="Google Shape;550;p50"/>
          <p:cNvPicPr preferRelativeResize="0"/>
          <p:nvPr/>
        </p:nvPicPr>
        <p:blipFill rotWithShape="1">
          <a:blip r:embed="rId3">
            <a:alphaModFix/>
          </a:blip>
          <a:srcRect b="20542" l="0" r="0" t="20543"/>
          <a:stretch/>
        </p:blipFill>
        <p:spPr>
          <a:xfrm>
            <a:off x="1380299" y="2009524"/>
            <a:ext cx="2544897" cy="1124451"/>
          </a:xfrm>
          <a:prstGeom prst="rect">
            <a:avLst/>
          </a:prstGeom>
          <a:noFill/>
          <a:ln>
            <a:noFill/>
          </a:ln>
          <a:effectLst>
            <a:reflection blurRad="0" dir="0" dist="0" endA="0" endPos="30000" fadeDir="5400012" kx="0" rotWithShape="0" algn="bl" stA="20000" stPos="0" sy="-100000" ky="0"/>
          </a:effectLst>
        </p:spPr>
      </p:pic>
      <p:pic>
        <p:nvPicPr>
          <p:cNvPr id="551" name="Google Shape;551;p50"/>
          <p:cNvPicPr preferRelativeResize="0"/>
          <p:nvPr/>
        </p:nvPicPr>
        <p:blipFill rotWithShape="1">
          <a:blip r:embed="rId4">
            <a:alphaModFix/>
          </a:blip>
          <a:srcRect b="0" l="0" r="0" t="0"/>
          <a:stretch/>
        </p:blipFill>
        <p:spPr>
          <a:xfrm>
            <a:off x="5673600" y="1983851"/>
            <a:ext cx="1334034" cy="1261425"/>
          </a:xfrm>
          <a:prstGeom prst="rect">
            <a:avLst/>
          </a:prstGeom>
          <a:noFill/>
          <a:ln>
            <a:noFill/>
          </a:ln>
          <a:effectLst>
            <a:reflection blurRad="0" dir="0" dist="0" endA="0" endPos="29000" fadeDir="5400012" kx="0" rotWithShape="0" algn="bl" stA="17000" stPos="0" sy="-100000" ky="0"/>
          </a:effectLst>
        </p:spPr>
      </p:pic>
      <p:sp>
        <p:nvSpPr>
          <p:cNvPr id="552" name="Google Shape;552;p50"/>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6</a:t>
            </a:r>
            <a:endParaRPr sz="11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Hardware Components</a:t>
            </a:r>
            <a:endParaRPr/>
          </a:p>
        </p:txBody>
      </p:sp>
      <p:sp>
        <p:nvSpPr>
          <p:cNvPr id="558" name="Google Shape;558;p51"/>
          <p:cNvSpPr txBox="1"/>
          <p:nvPr>
            <p:ph idx="1" type="body"/>
          </p:nvPr>
        </p:nvSpPr>
        <p:spPr>
          <a:xfrm>
            <a:off x="1297500" y="956850"/>
            <a:ext cx="7038900" cy="4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The Hardware requirement will be as following:-</a:t>
            </a:r>
            <a:endParaRPr/>
          </a:p>
        </p:txBody>
      </p:sp>
      <p:sp>
        <p:nvSpPr>
          <p:cNvPr id="559" name="Google Shape;559;p51"/>
          <p:cNvSpPr txBox="1"/>
          <p:nvPr/>
        </p:nvSpPr>
        <p:spPr>
          <a:xfrm>
            <a:off x="445100" y="1484450"/>
            <a:ext cx="3341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Georgia"/>
                <a:ea typeface="Georgia"/>
                <a:cs typeface="Georgia"/>
                <a:sym typeface="Georgia"/>
              </a:rPr>
              <a:t>  MALE TO MALE JUMPER WIRE</a:t>
            </a:r>
            <a:endParaRPr b="0" i="0" sz="1300" u="none" cap="none" strike="noStrike">
              <a:solidFill>
                <a:schemeClr val="lt1"/>
              </a:solidFill>
              <a:latin typeface="Georgia"/>
              <a:ea typeface="Georgia"/>
              <a:cs typeface="Georgia"/>
              <a:sym typeface="Georgia"/>
            </a:endParaRPr>
          </a:p>
        </p:txBody>
      </p:sp>
      <p:sp>
        <p:nvSpPr>
          <p:cNvPr id="560" name="Google Shape;560;p51"/>
          <p:cNvSpPr txBox="1"/>
          <p:nvPr/>
        </p:nvSpPr>
        <p:spPr>
          <a:xfrm>
            <a:off x="6509400" y="1470925"/>
            <a:ext cx="1446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Barlow SemiBold"/>
                <a:ea typeface="Barlow SemiBold"/>
                <a:cs typeface="Barlow SemiBold"/>
                <a:sym typeface="Barlow SemiBold"/>
              </a:rPr>
              <a:t>     </a:t>
            </a:r>
            <a:r>
              <a:rPr b="0" i="0" lang="en" sz="1600" u="none" cap="none" strike="noStrike">
                <a:solidFill>
                  <a:schemeClr val="lt1"/>
                </a:solidFill>
                <a:latin typeface="Georgia"/>
                <a:ea typeface="Georgia"/>
                <a:cs typeface="Georgia"/>
                <a:sym typeface="Georgia"/>
              </a:rPr>
              <a:t>BUZZER</a:t>
            </a:r>
            <a:endParaRPr b="0" i="0" sz="1900" u="none" cap="none" strike="noStrike">
              <a:solidFill>
                <a:schemeClr val="lt1"/>
              </a:solidFill>
              <a:latin typeface="Georgia"/>
              <a:ea typeface="Georgia"/>
              <a:cs typeface="Georgia"/>
              <a:sym typeface="Georgia"/>
            </a:endParaRPr>
          </a:p>
        </p:txBody>
      </p:sp>
      <p:sp>
        <p:nvSpPr>
          <p:cNvPr id="561" name="Google Shape;561;p51"/>
          <p:cNvSpPr txBox="1"/>
          <p:nvPr/>
        </p:nvSpPr>
        <p:spPr>
          <a:xfrm>
            <a:off x="579050" y="3444775"/>
            <a:ext cx="2455500" cy="11853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A very Flexible and easily detachable cable.</a:t>
            </a:r>
            <a:endParaRPr b="0" i="0" sz="1300" u="none" cap="none" strike="noStrike">
              <a:solidFill>
                <a:srgbClr val="000000"/>
              </a:solidFill>
              <a:latin typeface="Lato"/>
              <a:ea typeface="Lato"/>
              <a:cs typeface="Lato"/>
              <a:sym typeface="Lato"/>
            </a:endParaRPr>
          </a:p>
          <a:p>
            <a:pPr indent="-311150" lvl="0" marL="457200" marR="0" rtl="0" algn="just">
              <a:lnSpc>
                <a:spcPct val="100000"/>
              </a:lnSpc>
              <a:spcBef>
                <a:spcPts val="0"/>
              </a:spcBef>
              <a:spcAft>
                <a:spcPts val="0"/>
              </a:spcAft>
              <a:buClr>
                <a:schemeClr val="lt1"/>
              </a:buClr>
              <a:buSzPts val="1300"/>
              <a:buFont typeface="Barlow SemiBold"/>
              <a:buChar char="❏"/>
            </a:pPr>
            <a:r>
              <a:rPr b="0" i="0" lang="en" sz="1300" u="none" cap="none" strike="noStrike">
                <a:solidFill>
                  <a:schemeClr val="lt1"/>
                </a:solidFill>
                <a:latin typeface="Lato"/>
                <a:ea typeface="Lato"/>
                <a:cs typeface="Lato"/>
                <a:sym typeface="Lato"/>
              </a:rPr>
              <a:t> Has 1 Pin male to the 1 pin male header with both ends.</a:t>
            </a:r>
            <a:r>
              <a:rPr b="0" i="0" lang="en" sz="1300" u="none" cap="none" strike="noStrike">
                <a:solidFill>
                  <a:schemeClr val="lt1"/>
                </a:solidFill>
                <a:latin typeface="Barlow SemiBold"/>
                <a:ea typeface="Barlow SemiBold"/>
                <a:cs typeface="Barlow SemiBold"/>
                <a:sym typeface="Barlow SemiBold"/>
              </a:rPr>
              <a:t> </a:t>
            </a:r>
            <a:endParaRPr b="0" i="0" sz="1300" u="none" cap="none" strike="noStrike">
              <a:solidFill>
                <a:schemeClr val="lt1"/>
              </a:solidFill>
              <a:latin typeface="Lato"/>
              <a:ea typeface="Lato"/>
              <a:cs typeface="Lato"/>
              <a:sym typeface="Lato"/>
            </a:endParaRPr>
          </a:p>
        </p:txBody>
      </p:sp>
      <p:sp>
        <p:nvSpPr>
          <p:cNvPr id="562" name="Google Shape;562;p51"/>
          <p:cNvSpPr txBox="1"/>
          <p:nvPr/>
        </p:nvSpPr>
        <p:spPr>
          <a:xfrm>
            <a:off x="3376050" y="3483325"/>
            <a:ext cx="2674800" cy="1585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Light-emitting diode(LED) is a semiconductor light source.</a:t>
            </a: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Positive terminal and negative terminal are longer and shorter pins respectively.</a:t>
            </a:r>
            <a:endParaRPr b="0" i="0" sz="1200" u="none" cap="none" strike="noStrike">
              <a:solidFill>
                <a:schemeClr val="lt1"/>
              </a:solidFill>
              <a:latin typeface="Lato"/>
              <a:ea typeface="Lato"/>
              <a:cs typeface="Lato"/>
              <a:sym typeface="Lato"/>
            </a:endParaRPr>
          </a:p>
        </p:txBody>
      </p:sp>
      <p:pic>
        <p:nvPicPr>
          <p:cNvPr id="563" name="Google Shape;563;p51"/>
          <p:cNvPicPr preferRelativeResize="0"/>
          <p:nvPr/>
        </p:nvPicPr>
        <p:blipFill rotWithShape="1">
          <a:blip r:embed="rId3">
            <a:alphaModFix/>
          </a:blip>
          <a:srcRect b="34939" l="0" r="0" t="21893"/>
          <a:stretch/>
        </p:blipFill>
        <p:spPr>
          <a:xfrm>
            <a:off x="621550" y="1983850"/>
            <a:ext cx="2413000" cy="1269900"/>
          </a:xfrm>
          <a:prstGeom prst="rect">
            <a:avLst/>
          </a:prstGeom>
          <a:noFill/>
          <a:ln>
            <a:noFill/>
          </a:ln>
          <a:effectLst>
            <a:reflection blurRad="0" dir="0" dist="0" endA="0" endPos="26000" fadeDir="5400012" kx="0" rotWithShape="0" algn="bl" stA="22000" stPos="0" sy="-100000" ky="0"/>
          </a:effectLst>
        </p:spPr>
      </p:pic>
      <p:sp>
        <p:nvSpPr>
          <p:cNvPr id="564" name="Google Shape;564;p51"/>
          <p:cNvSpPr txBox="1"/>
          <p:nvPr/>
        </p:nvSpPr>
        <p:spPr>
          <a:xfrm>
            <a:off x="4026150" y="1455175"/>
            <a:ext cx="1091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Barlow SemiBold"/>
                <a:ea typeface="Barlow SemiBold"/>
                <a:cs typeface="Barlow SemiBold"/>
                <a:sym typeface="Barlow SemiBold"/>
              </a:rPr>
              <a:t>   </a:t>
            </a:r>
            <a:r>
              <a:rPr b="0" i="0" lang="en" sz="1500" u="none" cap="none" strike="noStrike">
                <a:solidFill>
                  <a:schemeClr val="lt1"/>
                </a:solidFill>
                <a:latin typeface="Barlow SemiBold"/>
                <a:ea typeface="Barlow SemiBold"/>
                <a:cs typeface="Barlow SemiBold"/>
                <a:sym typeface="Barlow SemiBold"/>
              </a:rPr>
              <a:t>    </a:t>
            </a:r>
            <a:r>
              <a:rPr b="0" i="0" lang="en" sz="1600" u="none" cap="none" strike="noStrike">
                <a:solidFill>
                  <a:schemeClr val="lt1"/>
                </a:solidFill>
                <a:latin typeface="Georgia"/>
                <a:ea typeface="Georgia"/>
                <a:cs typeface="Georgia"/>
                <a:sym typeface="Georgia"/>
              </a:rPr>
              <a:t>LED</a:t>
            </a:r>
            <a:endParaRPr b="0" i="0" sz="1600" u="none" cap="none" strike="noStrike">
              <a:solidFill>
                <a:schemeClr val="lt1"/>
              </a:solidFill>
              <a:latin typeface="Georgia"/>
              <a:ea typeface="Georgia"/>
              <a:cs typeface="Georgia"/>
              <a:sym typeface="Georgia"/>
            </a:endParaRPr>
          </a:p>
        </p:txBody>
      </p:sp>
      <p:pic>
        <p:nvPicPr>
          <p:cNvPr id="565" name="Google Shape;565;p51"/>
          <p:cNvPicPr preferRelativeResize="0"/>
          <p:nvPr/>
        </p:nvPicPr>
        <p:blipFill rotWithShape="1">
          <a:blip r:embed="rId4">
            <a:alphaModFix/>
          </a:blip>
          <a:srcRect b="0" l="0" r="0" t="0"/>
          <a:stretch/>
        </p:blipFill>
        <p:spPr>
          <a:xfrm>
            <a:off x="4063129" y="2033603"/>
            <a:ext cx="1300629" cy="1300629"/>
          </a:xfrm>
          <a:prstGeom prst="rect">
            <a:avLst/>
          </a:prstGeom>
          <a:noFill/>
          <a:ln>
            <a:noFill/>
          </a:ln>
          <a:effectLst>
            <a:reflection blurRad="0" dir="0" dist="0" endA="0" endPos="30000" fadeDir="5400012" kx="0" rotWithShape="0" algn="bl" stA="23000" stPos="0" sy="-100000" ky="0"/>
          </a:effectLst>
        </p:spPr>
      </p:pic>
      <p:pic>
        <p:nvPicPr>
          <p:cNvPr id="566" name="Google Shape;566;p51"/>
          <p:cNvPicPr preferRelativeResize="0"/>
          <p:nvPr/>
        </p:nvPicPr>
        <p:blipFill rotWithShape="1">
          <a:blip r:embed="rId5">
            <a:alphaModFix/>
          </a:blip>
          <a:srcRect b="0" l="0" r="0" t="0"/>
          <a:stretch/>
        </p:blipFill>
        <p:spPr>
          <a:xfrm>
            <a:off x="6655434" y="2033603"/>
            <a:ext cx="1300629" cy="1300629"/>
          </a:xfrm>
          <a:prstGeom prst="rect">
            <a:avLst/>
          </a:prstGeom>
          <a:noFill/>
          <a:ln>
            <a:noFill/>
          </a:ln>
          <a:effectLst>
            <a:reflection blurRad="0" dir="0" dist="0" endA="0" endPos="30000" fadeDir="5400012" kx="0" rotWithShape="0" algn="bl" stA="23000" stPos="0" sy="-100000" ky="0"/>
          </a:effectLst>
        </p:spPr>
      </p:pic>
      <p:sp>
        <p:nvSpPr>
          <p:cNvPr id="567" name="Google Shape;567;p51"/>
          <p:cNvSpPr txBox="1"/>
          <p:nvPr/>
        </p:nvSpPr>
        <p:spPr>
          <a:xfrm>
            <a:off x="6050850" y="3427975"/>
            <a:ext cx="2509800" cy="15354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15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A buzzer is an audio signaling device.</a:t>
            </a:r>
            <a:endParaRPr b="0" i="0" sz="1300" u="none" cap="none" strike="noStrike">
              <a:solidFill>
                <a:schemeClr val="lt1"/>
              </a:solidFill>
              <a:latin typeface="Lato"/>
              <a:ea typeface="Lato"/>
              <a:cs typeface="Lato"/>
              <a:sym typeface="Lato"/>
            </a:endParaRPr>
          </a:p>
          <a:p>
            <a:pPr indent="-311150" lvl="0" marL="457200" marR="0" rtl="0" algn="just">
              <a:lnSpc>
                <a:spcPct val="115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Positive terminal and negative terminal are longer and shorter pins respectively.</a:t>
            </a:r>
            <a:endParaRPr b="0" i="0" sz="1300" u="none" cap="none" strike="noStrike">
              <a:solidFill>
                <a:srgbClr val="000000"/>
              </a:solidFill>
              <a:latin typeface="Lato"/>
              <a:ea typeface="Lato"/>
              <a:cs typeface="Lato"/>
              <a:sym typeface="Lato"/>
            </a:endParaRPr>
          </a:p>
        </p:txBody>
      </p:sp>
      <p:sp>
        <p:nvSpPr>
          <p:cNvPr id="568" name="Google Shape;568;p51"/>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7</a:t>
            </a:r>
            <a:endParaRPr b="1" sz="11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Hardware Components</a:t>
            </a:r>
            <a:endParaRPr/>
          </a:p>
        </p:txBody>
      </p:sp>
      <p:sp>
        <p:nvSpPr>
          <p:cNvPr id="574" name="Google Shape;574;p52"/>
          <p:cNvSpPr txBox="1"/>
          <p:nvPr>
            <p:ph idx="1" type="body"/>
          </p:nvPr>
        </p:nvSpPr>
        <p:spPr>
          <a:xfrm>
            <a:off x="1297500" y="956850"/>
            <a:ext cx="7038900" cy="4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The Hardware requirement will be as following:-</a:t>
            </a:r>
            <a:endParaRPr/>
          </a:p>
        </p:txBody>
      </p:sp>
      <p:sp>
        <p:nvSpPr>
          <p:cNvPr id="575" name="Google Shape;575;p52"/>
          <p:cNvSpPr txBox="1"/>
          <p:nvPr/>
        </p:nvSpPr>
        <p:spPr>
          <a:xfrm>
            <a:off x="1000850" y="1442550"/>
            <a:ext cx="1144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DC FAN</a:t>
            </a:r>
            <a:endParaRPr b="0" i="0" sz="1600" u="none" cap="none" strike="noStrike">
              <a:solidFill>
                <a:schemeClr val="lt1"/>
              </a:solidFill>
              <a:latin typeface="Georgia"/>
              <a:ea typeface="Georgia"/>
              <a:cs typeface="Georgia"/>
              <a:sym typeface="Georgia"/>
            </a:endParaRPr>
          </a:p>
        </p:txBody>
      </p:sp>
      <p:sp>
        <p:nvSpPr>
          <p:cNvPr id="576" name="Google Shape;576;p52"/>
          <p:cNvSpPr txBox="1"/>
          <p:nvPr/>
        </p:nvSpPr>
        <p:spPr>
          <a:xfrm>
            <a:off x="6019125" y="1430300"/>
            <a:ext cx="307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MALE TO FEMALE JUMPER WIRE</a:t>
            </a:r>
            <a:endParaRPr b="0" i="0" sz="1400" u="none" cap="none" strike="noStrike">
              <a:solidFill>
                <a:schemeClr val="lt1"/>
              </a:solidFill>
              <a:latin typeface="Georgia"/>
              <a:ea typeface="Georgia"/>
              <a:cs typeface="Georgia"/>
              <a:sym typeface="Georgia"/>
            </a:endParaRPr>
          </a:p>
        </p:txBody>
      </p:sp>
      <p:sp>
        <p:nvSpPr>
          <p:cNvPr id="577" name="Google Shape;577;p52"/>
          <p:cNvSpPr txBox="1"/>
          <p:nvPr/>
        </p:nvSpPr>
        <p:spPr>
          <a:xfrm>
            <a:off x="324725" y="3762425"/>
            <a:ext cx="2647500" cy="11853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The dc fan are powered with a potential of fixed value .</a:t>
            </a: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It’s voltage values are 5v,12v,24v and 48v.</a:t>
            </a:r>
            <a:endParaRPr b="0" i="0" sz="1300" u="none" cap="none" strike="noStrike">
              <a:solidFill>
                <a:schemeClr val="lt1"/>
              </a:solidFill>
              <a:latin typeface="Lato"/>
              <a:ea typeface="Lato"/>
              <a:cs typeface="Lato"/>
              <a:sym typeface="Lato"/>
            </a:endParaRPr>
          </a:p>
        </p:txBody>
      </p:sp>
      <p:sp>
        <p:nvSpPr>
          <p:cNvPr id="578" name="Google Shape;578;p52"/>
          <p:cNvSpPr txBox="1"/>
          <p:nvPr/>
        </p:nvSpPr>
        <p:spPr>
          <a:xfrm>
            <a:off x="5814825" y="3762425"/>
            <a:ext cx="2982000" cy="9852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A very Flexible and easily detachable cable.</a:t>
            </a:r>
            <a:endParaRPr b="0" i="0" sz="1300" u="none" cap="none" strike="noStrike">
              <a:solidFill>
                <a:srgbClr val="000000"/>
              </a:solidFill>
              <a:latin typeface="Lato"/>
              <a:ea typeface="Lato"/>
              <a:cs typeface="Lato"/>
              <a:sym typeface="Lato"/>
            </a:endParaRPr>
          </a:p>
          <a:p>
            <a:pPr indent="-311150" lvl="0" marL="457200" marR="0" rtl="0" algn="just">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 Has 1 Pin female to the 1 pin male header . </a:t>
            </a:r>
            <a:endParaRPr b="0" i="0" sz="1300" u="none" cap="none" strike="noStrike">
              <a:solidFill>
                <a:schemeClr val="lt1"/>
              </a:solidFill>
              <a:latin typeface="Lato"/>
              <a:ea typeface="Lato"/>
              <a:cs typeface="Lato"/>
              <a:sym typeface="Lato"/>
            </a:endParaRPr>
          </a:p>
        </p:txBody>
      </p:sp>
      <p:pic>
        <p:nvPicPr>
          <p:cNvPr id="579" name="Google Shape;579;p52"/>
          <p:cNvPicPr preferRelativeResize="0"/>
          <p:nvPr/>
        </p:nvPicPr>
        <p:blipFill rotWithShape="1">
          <a:blip r:embed="rId3">
            <a:alphaModFix/>
          </a:blip>
          <a:srcRect b="0" l="0" r="0" t="0"/>
          <a:stretch/>
        </p:blipFill>
        <p:spPr>
          <a:xfrm>
            <a:off x="616200" y="1946250"/>
            <a:ext cx="1913801" cy="1684976"/>
          </a:xfrm>
          <a:prstGeom prst="rect">
            <a:avLst/>
          </a:prstGeom>
          <a:noFill/>
          <a:ln>
            <a:noFill/>
          </a:ln>
          <a:effectLst>
            <a:reflection blurRad="0" dir="0" dist="0" endA="0" endPos="22000" fadeDir="5400012" kx="0" rotWithShape="0" algn="bl" stA="22000" stPos="0" sy="-100000" ky="0"/>
          </a:effectLst>
        </p:spPr>
      </p:pic>
      <p:sp>
        <p:nvSpPr>
          <p:cNvPr id="580" name="Google Shape;580;p52"/>
          <p:cNvSpPr txBox="1"/>
          <p:nvPr/>
        </p:nvSpPr>
        <p:spPr>
          <a:xfrm>
            <a:off x="3544075" y="1441038"/>
            <a:ext cx="1756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GSM SIM900a</a:t>
            </a:r>
            <a:endParaRPr b="0" i="0" sz="1500" u="none" cap="none" strike="noStrike">
              <a:solidFill>
                <a:srgbClr val="000000"/>
              </a:solidFill>
              <a:latin typeface="Georgia"/>
              <a:ea typeface="Georgia"/>
              <a:cs typeface="Georgia"/>
              <a:sym typeface="Georgia"/>
            </a:endParaRPr>
          </a:p>
        </p:txBody>
      </p:sp>
      <p:pic>
        <p:nvPicPr>
          <p:cNvPr id="581" name="Google Shape;581;p52"/>
          <p:cNvPicPr preferRelativeResize="0"/>
          <p:nvPr/>
        </p:nvPicPr>
        <p:blipFill rotWithShape="1">
          <a:blip r:embed="rId4">
            <a:alphaModFix/>
          </a:blip>
          <a:srcRect b="0" l="0" r="0" t="0"/>
          <a:stretch/>
        </p:blipFill>
        <p:spPr>
          <a:xfrm>
            <a:off x="3324724" y="1943224"/>
            <a:ext cx="2071026" cy="1656825"/>
          </a:xfrm>
          <a:prstGeom prst="rect">
            <a:avLst/>
          </a:prstGeom>
          <a:noFill/>
          <a:ln>
            <a:noFill/>
          </a:ln>
          <a:effectLst>
            <a:reflection blurRad="0" dir="0" dist="0" endA="0" endPos="20000" fadeDir="5400012" kx="0" rotWithShape="0" algn="bl" stA="23000" stPos="0" sy="-100000" ky="0"/>
          </a:effectLst>
        </p:spPr>
      </p:pic>
      <p:sp>
        <p:nvSpPr>
          <p:cNvPr id="582" name="Google Shape;582;p52"/>
          <p:cNvSpPr txBox="1"/>
          <p:nvPr/>
        </p:nvSpPr>
        <p:spPr>
          <a:xfrm>
            <a:off x="2860238" y="3762425"/>
            <a:ext cx="3000000" cy="11853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It is a GSM modem.</a:t>
            </a: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It is used for sending SMS messages, making phone call, connecting to the internet via GPRS, and much more.</a:t>
            </a:r>
            <a:endParaRPr b="0" i="0" sz="1300" u="none" cap="none" strike="noStrike">
              <a:solidFill>
                <a:schemeClr val="lt1"/>
              </a:solidFill>
              <a:latin typeface="Lato"/>
              <a:ea typeface="Lato"/>
              <a:cs typeface="Lato"/>
              <a:sym typeface="Lato"/>
            </a:endParaRPr>
          </a:p>
        </p:txBody>
      </p:sp>
      <p:pic>
        <p:nvPicPr>
          <p:cNvPr id="583" name="Google Shape;583;p52"/>
          <p:cNvPicPr preferRelativeResize="0"/>
          <p:nvPr/>
        </p:nvPicPr>
        <p:blipFill rotWithShape="1">
          <a:blip r:embed="rId5">
            <a:alphaModFix/>
          </a:blip>
          <a:srcRect b="23031" l="0" r="0" t="21750"/>
          <a:stretch/>
        </p:blipFill>
        <p:spPr>
          <a:xfrm>
            <a:off x="6113525" y="1921738"/>
            <a:ext cx="2683300" cy="1656825"/>
          </a:xfrm>
          <a:prstGeom prst="rect">
            <a:avLst/>
          </a:prstGeom>
          <a:noFill/>
          <a:ln>
            <a:noFill/>
          </a:ln>
          <a:effectLst>
            <a:reflection blurRad="0" dir="0" dist="0" endA="0" endPos="24000" fadeDir="5400012" kx="0" rotWithShape="0" algn="bl" stA="24000" stPos="0" sy="-100000" ky="0"/>
          </a:effectLst>
        </p:spPr>
      </p:pic>
      <p:sp>
        <p:nvSpPr>
          <p:cNvPr id="584" name="Google Shape;584;p52"/>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8</a:t>
            </a:r>
            <a:endParaRPr b="1" sz="11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3"/>
          <p:cNvSpPr txBox="1"/>
          <p:nvPr>
            <p:ph type="title"/>
          </p:nvPr>
        </p:nvSpPr>
        <p:spPr>
          <a:xfrm>
            <a:off x="3265150" y="2098169"/>
            <a:ext cx="3333300" cy="14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
        <p:nvSpPr>
          <p:cNvPr id="590" name="Google Shape;590;p53"/>
          <p:cNvSpPr txBox="1"/>
          <p:nvPr>
            <p:ph idx="1" type="body"/>
          </p:nvPr>
        </p:nvSpPr>
        <p:spPr>
          <a:xfrm>
            <a:off x="4572000" y="287675"/>
            <a:ext cx="3333300" cy="7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t/>
            </a:r>
            <a:endParaRPr/>
          </a:p>
        </p:txBody>
      </p:sp>
      <p:grpSp>
        <p:nvGrpSpPr>
          <p:cNvPr id="591" name="Google Shape;591;p53"/>
          <p:cNvGrpSpPr/>
          <p:nvPr/>
        </p:nvGrpSpPr>
        <p:grpSpPr>
          <a:xfrm>
            <a:off x="1698176" y="1287728"/>
            <a:ext cx="5747636" cy="3523330"/>
            <a:chOff x="4547087" y="1535165"/>
            <a:chExt cx="4273653" cy="2923925"/>
          </a:xfrm>
        </p:grpSpPr>
        <p:sp>
          <p:nvSpPr>
            <p:cNvPr id="592" name="Google Shape;592;p53"/>
            <p:cNvSpPr/>
            <p:nvPr/>
          </p:nvSpPr>
          <p:spPr>
            <a:xfrm>
              <a:off x="4548440" y="1563490"/>
              <a:ext cx="4272300" cy="2895600"/>
            </a:xfrm>
            <a:prstGeom prst="roundRect">
              <a:avLst>
                <a:gd fmla="val 4551" name="adj"/>
              </a:avLst>
            </a:prstGeom>
            <a:solidFill>
              <a:srgbClr val="CCCCCC"/>
            </a:solidFill>
            <a:ln cap="flat" cmpd="sng" w="9525">
              <a:solidFill>
                <a:srgbClr val="9E9E9E"/>
              </a:solidFill>
              <a:prstDash val="solid"/>
              <a:round/>
              <a:headEnd len="sm" w="sm" type="none"/>
              <a:tailEnd len="sm" w="sm" type="none"/>
            </a:ln>
            <a:effectLst>
              <a:reflection blurRad="0" dir="0" dist="0" endA="0" endPos="2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3"/>
            <p:cNvSpPr/>
            <p:nvPr/>
          </p:nvSpPr>
          <p:spPr>
            <a:xfrm>
              <a:off x="4547087" y="1535165"/>
              <a:ext cx="4272300" cy="2895600"/>
            </a:xfrm>
            <a:prstGeom prst="roundRect">
              <a:avLst>
                <a:gd fmla="val 4551" name="adj"/>
              </a:avLst>
            </a:prstGeom>
            <a:solidFill>
              <a:schemeClr val="dk1"/>
            </a:solidFill>
            <a:ln cap="flat" cmpd="sng" w="9525">
              <a:solidFill>
                <a:srgbClr val="9E9E9E"/>
              </a:solidFill>
              <a:prstDash val="solid"/>
              <a:round/>
              <a:headEnd len="sm" w="sm" type="none"/>
              <a:tailEnd len="sm" w="sm" type="none"/>
            </a:ln>
            <a:effectLst>
              <a:reflection blurRad="0" dir="0" dist="0" endA="0" endPos="2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3"/>
            <p:cNvSpPr/>
            <p:nvPr/>
          </p:nvSpPr>
          <p:spPr>
            <a:xfrm rot="5400000">
              <a:off x="4414596" y="2956316"/>
              <a:ext cx="579900" cy="81000"/>
            </a:xfrm>
            <a:prstGeom prst="roundRect">
              <a:avLst>
                <a:gd fmla="val 50000" name="adj"/>
              </a:avLst>
            </a:prstGeom>
            <a:solidFill>
              <a:srgbClr val="FFFFFF"/>
            </a:solidFill>
            <a:ln cap="flat" cmpd="sng" w="9525">
              <a:solidFill>
                <a:srgbClr val="9E9E9E"/>
              </a:solidFill>
              <a:prstDash val="solid"/>
              <a:round/>
              <a:headEnd len="sm" w="sm" type="none"/>
              <a:tailEnd len="sm" w="sm" type="none"/>
            </a:ln>
            <a:effectLst>
              <a:reflection blurRad="0" dir="0" dist="0" endA="0" endPos="2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5" name="Google Shape;595;p53"/>
          <p:cNvPicPr preferRelativeResize="0"/>
          <p:nvPr/>
        </p:nvPicPr>
        <p:blipFill rotWithShape="1">
          <a:blip r:embed="rId3">
            <a:alphaModFix/>
          </a:blip>
          <a:srcRect b="0" l="0" r="0" t="3063"/>
          <a:stretch/>
        </p:blipFill>
        <p:spPr>
          <a:xfrm>
            <a:off x="2199800" y="1507975"/>
            <a:ext cx="5050952" cy="3082825"/>
          </a:xfrm>
          <a:prstGeom prst="rect">
            <a:avLst/>
          </a:prstGeom>
          <a:noFill/>
          <a:ln cap="flat" cmpd="sng" w="9525">
            <a:solidFill>
              <a:schemeClr val="dk2"/>
            </a:solidFill>
            <a:prstDash val="solid"/>
            <a:round/>
            <a:headEnd len="sm" w="sm" type="none"/>
            <a:tailEnd len="sm" w="sm" type="none"/>
          </a:ln>
        </p:spPr>
      </p:pic>
      <p:sp>
        <p:nvSpPr>
          <p:cNvPr id="596" name="Google Shape;596;p53"/>
          <p:cNvSpPr txBox="1"/>
          <p:nvPr/>
        </p:nvSpPr>
        <p:spPr>
          <a:xfrm>
            <a:off x="1142100" y="498875"/>
            <a:ext cx="3890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Montserrat"/>
                <a:ea typeface="Montserrat"/>
                <a:cs typeface="Montserrat"/>
                <a:sym typeface="Montserrat"/>
              </a:rPr>
              <a:t>C</a:t>
            </a:r>
            <a:r>
              <a:rPr lang="en" sz="2400">
                <a:solidFill>
                  <a:schemeClr val="lt1"/>
                </a:solidFill>
                <a:latin typeface="Montserrat"/>
                <a:ea typeface="Montserrat"/>
                <a:cs typeface="Montserrat"/>
                <a:sym typeface="Montserrat"/>
              </a:rPr>
              <a:t>omponents we used</a:t>
            </a:r>
            <a:endParaRPr b="0" i="0" sz="1400" u="none" cap="none" strike="noStrike">
              <a:solidFill>
                <a:srgbClr val="000000"/>
              </a:solidFill>
              <a:latin typeface="Arial"/>
              <a:ea typeface="Arial"/>
              <a:cs typeface="Arial"/>
              <a:sym typeface="Arial"/>
            </a:endParaRPr>
          </a:p>
        </p:txBody>
      </p:sp>
      <p:sp>
        <p:nvSpPr>
          <p:cNvPr id="597" name="Google Shape;597;p53"/>
          <p:cNvSpPr txBox="1"/>
          <p:nvPr/>
        </p:nvSpPr>
        <p:spPr>
          <a:xfrm>
            <a:off x="8596800" y="4741500"/>
            <a:ext cx="91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Lato"/>
                <a:ea typeface="Lato"/>
                <a:cs typeface="Lato"/>
                <a:sym typeface="Lato"/>
              </a:rPr>
              <a:t>9</a:t>
            </a:r>
            <a:endParaRPr b="1" sz="11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